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9"/>
  </p:notesMasterIdLst>
  <p:sldIdLst>
    <p:sldId id="256" r:id="rId2"/>
    <p:sldId id="259" r:id="rId3"/>
    <p:sldId id="258" r:id="rId4"/>
    <p:sldId id="273" r:id="rId5"/>
    <p:sldId id="261" r:id="rId6"/>
    <p:sldId id="274" r:id="rId7"/>
    <p:sldId id="260" r:id="rId8"/>
    <p:sldId id="257" r:id="rId9"/>
    <p:sldId id="262" r:id="rId10"/>
    <p:sldId id="267" r:id="rId11"/>
    <p:sldId id="266" r:id="rId12"/>
    <p:sldId id="271" r:id="rId13"/>
    <p:sldId id="265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2669" autoAdjust="0"/>
  </p:normalViewPr>
  <p:slideViewPr>
    <p:cSldViewPr snapToGrid="0">
      <p:cViewPr varScale="1">
        <p:scale>
          <a:sx n="91" d="100"/>
          <a:sy n="91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78269-91FF-4479-8E5D-BC11232EEF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F16DF7-9ECD-4B00-9E56-BCA75D11428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</a:t>
          </a:r>
          <a:endParaRPr lang="ru-RU" sz="2400" dirty="0">
            <a:solidFill>
              <a:srgbClr val="002060"/>
            </a:solidFill>
          </a:endParaRPr>
        </a:p>
      </dgm:t>
    </dgm:pt>
    <dgm:pt modelId="{D88D5525-8D94-4891-A79B-837730AD5037}" type="parTrans" cxnId="{FB31C0C7-BA99-45AD-B48C-9C07D4D71649}">
      <dgm:prSet/>
      <dgm:spPr/>
      <dgm:t>
        <a:bodyPr/>
        <a:lstStyle/>
        <a:p>
          <a:endParaRPr lang="ru-RU"/>
        </a:p>
      </dgm:t>
    </dgm:pt>
    <dgm:pt modelId="{6D186342-0091-4325-8084-CD523481EEEE}" type="sibTrans" cxnId="{FB31C0C7-BA99-45AD-B48C-9C07D4D71649}">
      <dgm:prSet/>
      <dgm:spPr/>
      <dgm:t>
        <a:bodyPr/>
        <a:lstStyle/>
        <a:p>
          <a:endParaRPr lang="ru-RU"/>
        </a:p>
      </dgm:t>
    </dgm:pt>
    <dgm:pt modelId="{1B627249-BA4B-4EAB-901A-9EA95E01746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>
            <a:buClrTx/>
          </a:pPr>
          <a:r>
            <a: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 Боровичского муниципального района</a:t>
          </a:r>
          <a:endParaRPr lang="ru-RU" sz="2400" dirty="0">
            <a:solidFill>
              <a:srgbClr val="002060"/>
            </a:solidFill>
          </a:endParaRPr>
        </a:p>
      </dgm:t>
    </dgm:pt>
    <dgm:pt modelId="{EE6A5C96-0E5C-4A08-B9B3-07AAF19E680B}" type="parTrans" cxnId="{965EE6BB-F9B5-4269-8B17-7D2016E8B5FC}">
      <dgm:prSet/>
      <dgm:spPr/>
      <dgm:t>
        <a:bodyPr/>
        <a:lstStyle/>
        <a:p>
          <a:endParaRPr lang="ru-RU"/>
        </a:p>
      </dgm:t>
    </dgm:pt>
    <dgm:pt modelId="{C45BA290-E888-4F2E-BDF1-3A309B4DBB5F}" type="sibTrans" cxnId="{965EE6BB-F9B5-4269-8B17-7D2016E8B5FC}">
      <dgm:prSet/>
      <dgm:spPr/>
      <dgm:t>
        <a:bodyPr/>
        <a:lstStyle/>
        <a:p>
          <a:endParaRPr lang="ru-RU"/>
        </a:p>
      </dgm:t>
    </dgm:pt>
    <dgm:pt modelId="{33056641-CF29-4FEB-A5B5-52CAA1DE45F0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>
            <a:buClrTx/>
          </a:pPr>
          <a:r>
            <a: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</a:t>
          </a:r>
          <a:r>
            <a:rPr lang="ru-RU" altLang="ru-RU" sz="24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Травковского</a:t>
          </a:r>
          <a:r>
            <a: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2400" dirty="0">
            <a:solidFill>
              <a:srgbClr val="002060"/>
            </a:solidFill>
          </a:endParaRPr>
        </a:p>
      </dgm:t>
    </dgm:pt>
    <dgm:pt modelId="{A57EE64B-F1A3-479B-B034-1457C1EFF973}" type="parTrans" cxnId="{C83D6EF0-1E84-4FD3-B860-ECADBEDCFD15}">
      <dgm:prSet/>
      <dgm:spPr/>
      <dgm:t>
        <a:bodyPr/>
        <a:lstStyle/>
        <a:p>
          <a:endParaRPr lang="ru-RU"/>
        </a:p>
      </dgm:t>
    </dgm:pt>
    <dgm:pt modelId="{694E738A-0E84-4454-9DBA-A30656F8DF56}" type="sibTrans" cxnId="{C83D6EF0-1E84-4FD3-B860-ECADBEDCFD15}">
      <dgm:prSet/>
      <dgm:spPr/>
      <dgm:t>
        <a:bodyPr/>
        <a:lstStyle/>
        <a:p>
          <a:endParaRPr lang="ru-RU"/>
        </a:p>
      </dgm:t>
    </dgm:pt>
    <dgm:pt modelId="{171893EA-A3DC-4BC1-89CC-59EBDC27E8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3"/>
        </a:solidFill>
      </dgm:spPr>
      <dgm:t>
        <a:bodyPr/>
        <a:lstStyle/>
        <a:p>
          <a:pPr>
            <a:buClrTx/>
          </a:pPr>
          <a:r>
            <a: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 </a:t>
          </a:r>
          <a:r>
            <a:rPr lang="ru-RU" altLang="ru-RU" sz="24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Травковского</a:t>
          </a:r>
          <a:r>
            <a: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</a:p>
      </dgm:t>
    </dgm:pt>
    <dgm:pt modelId="{655031DA-EA0F-44AD-ADDB-761D8F5A2FFD}" type="parTrans" cxnId="{6B6211A4-7E52-4C3D-BC3D-1DE834A2D8EC}">
      <dgm:prSet/>
      <dgm:spPr/>
      <dgm:t>
        <a:bodyPr/>
        <a:lstStyle/>
        <a:p>
          <a:endParaRPr lang="ru-RU"/>
        </a:p>
      </dgm:t>
    </dgm:pt>
    <dgm:pt modelId="{7DA33B69-FBB9-402F-B57F-9578AFD27C20}" type="sibTrans" cxnId="{6B6211A4-7E52-4C3D-BC3D-1DE834A2D8EC}">
      <dgm:prSet/>
      <dgm:spPr/>
      <dgm:t>
        <a:bodyPr/>
        <a:lstStyle/>
        <a:p>
          <a:endParaRPr lang="ru-RU"/>
        </a:p>
      </dgm:t>
    </dgm:pt>
    <dgm:pt modelId="{1D56F07E-2668-452F-BE8D-BB0F1B9F1FC7}" type="pres">
      <dgm:prSet presAssocID="{BD678269-91FF-4479-8E5D-BC11232EEFEF}" presName="linear" presStyleCnt="0">
        <dgm:presLayoutVars>
          <dgm:animLvl val="lvl"/>
          <dgm:resizeHandles val="exact"/>
        </dgm:presLayoutVars>
      </dgm:prSet>
      <dgm:spPr/>
    </dgm:pt>
    <dgm:pt modelId="{02006D3A-284C-4BB2-BA3E-F18EA8454501}" type="pres">
      <dgm:prSet presAssocID="{9DF16DF7-9ECD-4B00-9E56-BCA75D114281}" presName="parentText" presStyleLbl="node1" presStyleIdx="0" presStyleCnt="4" custScaleY="76034">
        <dgm:presLayoutVars>
          <dgm:chMax val="0"/>
          <dgm:bulletEnabled val="1"/>
        </dgm:presLayoutVars>
      </dgm:prSet>
      <dgm:spPr/>
    </dgm:pt>
    <dgm:pt modelId="{6CC83291-1053-41F7-9237-B24AF755F5C0}" type="pres">
      <dgm:prSet presAssocID="{6D186342-0091-4325-8084-CD523481EEEE}" presName="spacer" presStyleCnt="0"/>
      <dgm:spPr/>
    </dgm:pt>
    <dgm:pt modelId="{0FA2640B-62AD-473B-B5A3-88BD8D1BB083}" type="pres">
      <dgm:prSet presAssocID="{33056641-CF29-4FEB-A5B5-52CAA1DE45F0}" presName="parentText" presStyleLbl="node1" presStyleIdx="1" presStyleCnt="4" custScaleY="83762" custLinFactNeighborX="-1068" custLinFactNeighborY="-28937">
        <dgm:presLayoutVars>
          <dgm:chMax val="0"/>
          <dgm:bulletEnabled val="1"/>
        </dgm:presLayoutVars>
      </dgm:prSet>
      <dgm:spPr/>
    </dgm:pt>
    <dgm:pt modelId="{C20C10BC-E968-4F5C-9C66-3B36AE70F76E}" type="pres">
      <dgm:prSet presAssocID="{694E738A-0E84-4454-9DBA-A30656F8DF56}" presName="spacer" presStyleCnt="0"/>
      <dgm:spPr/>
    </dgm:pt>
    <dgm:pt modelId="{82063CC6-3075-46B5-964B-3FA8ADAC5DB2}" type="pres">
      <dgm:prSet presAssocID="{171893EA-A3DC-4BC1-89CC-59EBDC27E898}" presName="parentText" presStyleLbl="node1" presStyleIdx="2" presStyleCnt="4" custScaleY="77116">
        <dgm:presLayoutVars>
          <dgm:chMax val="0"/>
          <dgm:bulletEnabled val="1"/>
        </dgm:presLayoutVars>
      </dgm:prSet>
      <dgm:spPr/>
    </dgm:pt>
    <dgm:pt modelId="{DCBCC259-A824-4121-801A-412EBD28AD69}" type="pres">
      <dgm:prSet presAssocID="{7DA33B69-FBB9-402F-B57F-9578AFD27C20}" presName="spacer" presStyleCnt="0"/>
      <dgm:spPr/>
    </dgm:pt>
    <dgm:pt modelId="{A482AE5C-03D9-413A-BF64-8849C0C074B7}" type="pres">
      <dgm:prSet presAssocID="{1B627249-BA4B-4EAB-901A-9EA95E01746C}" presName="parentText" presStyleLbl="node1" presStyleIdx="3" presStyleCnt="4" custScaleX="99918" custScaleY="104752">
        <dgm:presLayoutVars>
          <dgm:chMax val="0"/>
          <dgm:bulletEnabled val="1"/>
        </dgm:presLayoutVars>
      </dgm:prSet>
      <dgm:spPr/>
    </dgm:pt>
  </dgm:ptLst>
  <dgm:cxnLst>
    <dgm:cxn modelId="{96F5E113-D67A-4CC6-BE1F-8584E34DBA3E}" type="presOf" srcId="{1B627249-BA4B-4EAB-901A-9EA95E01746C}" destId="{A482AE5C-03D9-413A-BF64-8849C0C074B7}" srcOrd="0" destOrd="0" presId="urn:microsoft.com/office/officeart/2005/8/layout/vList2"/>
    <dgm:cxn modelId="{EADCCB25-9AA9-4D25-839C-1075918A9AF6}" type="presOf" srcId="{BD678269-91FF-4479-8E5D-BC11232EEFEF}" destId="{1D56F07E-2668-452F-BE8D-BB0F1B9F1FC7}" srcOrd="0" destOrd="0" presId="urn:microsoft.com/office/officeart/2005/8/layout/vList2"/>
    <dgm:cxn modelId="{4374C52D-4C2E-48CD-875B-62F1EFACBA6D}" type="presOf" srcId="{33056641-CF29-4FEB-A5B5-52CAA1DE45F0}" destId="{0FA2640B-62AD-473B-B5A3-88BD8D1BB083}" srcOrd="0" destOrd="0" presId="urn:microsoft.com/office/officeart/2005/8/layout/vList2"/>
    <dgm:cxn modelId="{CCA2556B-F240-4245-B66E-27F353114E92}" type="presOf" srcId="{171893EA-A3DC-4BC1-89CC-59EBDC27E898}" destId="{82063CC6-3075-46B5-964B-3FA8ADAC5DB2}" srcOrd="0" destOrd="0" presId="urn:microsoft.com/office/officeart/2005/8/layout/vList2"/>
    <dgm:cxn modelId="{DFF75093-A810-4FA8-8360-0EC5244A1A6A}" type="presOf" srcId="{9DF16DF7-9ECD-4B00-9E56-BCA75D114281}" destId="{02006D3A-284C-4BB2-BA3E-F18EA8454501}" srcOrd="0" destOrd="0" presId="urn:microsoft.com/office/officeart/2005/8/layout/vList2"/>
    <dgm:cxn modelId="{6B6211A4-7E52-4C3D-BC3D-1DE834A2D8EC}" srcId="{BD678269-91FF-4479-8E5D-BC11232EEFEF}" destId="{171893EA-A3DC-4BC1-89CC-59EBDC27E898}" srcOrd="2" destOrd="0" parTransId="{655031DA-EA0F-44AD-ADDB-761D8F5A2FFD}" sibTransId="{7DA33B69-FBB9-402F-B57F-9578AFD27C20}"/>
    <dgm:cxn modelId="{965EE6BB-F9B5-4269-8B17-7D2016E8B5FC}" srcId="{BD678269-91FF-4479-8E5D-BC11232EEFEF}" destId="{1B627249-BA4B-4EAB-901A-9EA95E01746C}" srcOrd="3" destOrd="0" parTransId="{EE6A5C96-0E5C-4A08-B9B3-07AAF19E680B}" sibTransId="{C45BA290-E888-4F2E-BDF1-3A309B4DBB5F}"/>
    <dgm:cxn modelId="{FB31C0C7-BA99-45AD-B48C-9C07D4D71649}" srcId="{BD678269-91FF-4479-8E5D-BC11232EEFEF}" destId="{9DF16DF7-9ECD-4B00-9E56-BCA75D114281}" srcOrd="0" destOrd="0" parTransId="{D88D5525-8D94-4891-A79B-837730AD5037}" sibTransId="{6D186342-0091-4325-8084-CD523481EEEE}"/>
    <dgm:cxn modelId="{C83D6EF0-1E84-4FD3-B860-ECADBEDCFD15}" srcId="{BD678269-91FF-4479-8E5D-BC11232EEFEF}" destId="{33056641-CF29-4FEB-A5B5-52CAA1DE45F0}" srcOrd="1" destOrd="0" parTransId="{A57EE64B-F1A3-479B-B034-1457C1EFF973}" sibTransId="{694E738A-0E84-4454-9DBA-A30656F8DF56}"/>
    <dgm:cxn modelId="{966BAD19-F8FB-43D3-828F-8DDAA12BC78C}" type="presParOf" srcId="{1D56F07E-2668-452F-BE8D-BB0F1B9F1FC7}" destId="{02006D3A-284C-4BB2-BA3E-F18EA8454501}" srcOrd="0" destOrd="0" presId="urn:microsoft.com/office/officeart/2005/8/layout/vList2"/>
    <dgm:cxn modelId="{551D0B73-045C-4547-B307-195CB24224CA}" type="presParOf" srcId="{1D56F07E-2668-452F-BE8D-BB0F1B9F1FC7}" destId="{6CC83291-1053-41F7-9237-B24AF755F5C0}" srcOrd="1" destOrd="0" presId="urn:microsoft.com/office/officeart/2005/8/layout/vList2"/>
    <dgm:cxn modelId="{287590CC-02DB-4C05-A382-2FE7CF2AFBA6}" type="presParOf" srcId="{1D56F07E-2668-452F-BE8D-BB0F1B9F1FC7}" destId="{0FA2640B-62AD-473B-B5A3-88BD8D1BB083}" srcOrd="2" destOrd="0" presId="urn:microsoft.com/office/officeart/2005/8/layout/vList2"/>
    <dgm:cxn modelId="{F4D3880E-446D-466E-8FA8-8E7B67E5F5E3}" type="presParOf" srcId="{1D56F07E-2668-452F-BE8D-BB0F1B9F1FC7}" destId="{C20C10BC-E968-4F5C-9C66-3B36AE70F76E}" srcOrd="3" destOrd="0" presId="urn:microsoft.com/office/officeart/2005/8/layout/vList2"/>
    <dgm:cxn modelId="{B0D8AE16-BB6F-45CC-9E17-A4D4BCD9BEF7}" type="presParOf" srcId="{1D56F07E-2668-452F-BE8D-BB0F1B9F1FC7}" destId="{82063CC6-3075-46B5-964B-3FA8ADAC5DB2}" srcOrd="4" destOrd="0" presId="urn:microsoft.com/office/officeart/2005/8/layout/vList2"/>
    <dgm:cxn modelId="{6B585F7E-0A65-49F8-9AF5-3BA1AE5C7030}" type="presParOf" srcId="{1D56F07E-2668-452F-BE8D-BB0F1B9F1FC7}" destId="{DCBCC259-A824-4121-801A-412EBD28AD69}" srcOrd="5" destOrd="0" presId="urn:microsoft.com/office/officeart/2005/8/layout/vList2"/>
    <dgm:cxn modelId="{6BD7FEE2-A780-4C92-B362-0BDAD922AD76}" type="presParOf" srcId="{1D56F07E-2668-452F-BE8D-BB0F1B9F1FC7}" destId="{A482AE5C-03D9-413A-BF64-8849C0C074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E6A3A-FFEC-4E19-A929-FAB275729164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913-374F-4B49-A28B-0DA7ADCD2343}">
      <dgm:prSet phldrT="[Текст]" custT="1"/>
      <dgm:spPr>
        <a:solidFill>
          <a:schemeClr val="accent3"/>
        </a:solidFill>
      </dgm:spPr>
      <dgm:t>
        <a:bodyPr/>
        <a:lstStyle/>
        <a:p>
          <a:pPr>
            <a:buClrTx/>
            <a:buFontTx/>
            <a:buNone/>
          </a:pPr>
          <a:r>
            <a:rPr lang="ru-RU" alt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УРОВЕНЬ</a:t>
          </a:r>
          <a:r>
            <a:rPr lang="ru-RU" altLang="ru-RU" sz="1600" b="0" dirty="0">
              <a:solidFill>
                <a:srgbClr val="002060"/>
              </a:solidFill>
              <a:latin typeface="Times New Roman" pitchFamily="18" charset="0"/>
            </a:rPr>
            <a:t>:</a:t>
          </a:r>
        </a:p>
        <a:p>
          <a:pPr>
            <a:buClrTx/>
            <a:buFontTx/>
            <a:buNone/>
          </a:pPr>
          <a:r>
            <a:rPr lang="ru-RU" altLang="ru-RU" sz="1400" b="0" dirty="0">
              <a:solidFill>
                <a:srgbClr val="002060"/>
              </a:solidFill>
              <a:latin typeface="Times New Roman" pitchFamily="18" charset="0"/>
            </a:rPr>
            <a:t>-  ФЕДЕРАЛЬНЫЙ БЮДЖЕТ</a:t>
          </a:r>
        </a:p>
        <a:p>
          <a:pPr>
            <a:buClrTx/>
            <a:buFontTx/>
            <a:buNone/>
          </a:pPr>
          <a:r>
            <a:rPr lang="ru-RU" altLang="ru-RU" sz="1400" b="0" dirty="0">
              <a:solidFill>
                <a:srgbClr val="002060"/>
              </a:solidFill>
              <a:latin typeface="Times New Roman" pitchFamily="18" charset="0"/>
            </a:rPr>
            <a:t>- БЮДЖЕТЫ ГОСУДАРСТВЕННЫХ ВНЕБЮДЖЕТНЫХ ФОНДОВ РФ</a:t>
          </a:r>
          <a:endParaRPr lang="ru-RU" sz="1400" dirty="0">
            <a:solidFill>
              <a:srgbClr val="002060"/>
            </a:solidFill>
          </a:endParaRPr>
        </a:p>
      </dgm:t>
    </dgm:pt>
    <dgm:pt modelId="{AC66B7CF-E800-48BC-9E99-44D2D90B9119}" type="parTrans" cxnId="{28CBD9F0-06F7-4A32-A1FD-654B2A95C2BB}">
      <dgm:prSet/>
      <dgm:spPr/>
      <dgm:t>
        <a:bodyPr/>
        <a:lstStyle/>
        <a:p>
          <a:endParaRPr lang="ru-RU"/>
        </a:p>
      </dgm:t>
    </dgm:pt>
    <dgm:pt modelId="{1F29482A-5BCC-43FD-85C8-06A3E5FB4C37}" type="sibTrans" cxnId="{28CBD9F0-06F7-4A32-A1FD-654B2A95C2BB}">
      <dgm:prSet/>
      <dgm:spPr/>
      <dgm:t>
        <a:bodyPr/>
        <a:lstStyle/>
        <a:p>
          <a:endParaRPr lang="ru-RU"/>
        </a:p>
      </dgm:t>
    </dgm:pt>
    <dgm:pt modelId="{9D93146E-204A-4286-AF1C-83139FBCCABF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РЕГИОНАЛЬНЫЙ УРОВЕНЬ:</a:t>
          </a:r>
        </a:p>
        <a:p>
          <a:r>
            <a:rPr lang="ru-RU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СУБЪЕКТОВ РФ</a:t>
          </a:r>
        </a:p>
        <a:p>
          <a:r>
            <a: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БЮДЖЕТЫ ТЕРРИТОРИАЛЬНЫХ Г</a:t>
          </a:r>
          <a:r>
            <a:rPr lang="ru-RU" altLang="ru-RU" sz="1400" b="0" dirty="0">
              <a:solidFill>
                <a:srgbClr val="002060"/>
              </a:solidFill>
              <a:latin typeface="Times New Roman" pitchFamily="18" charset="0"/>
            </a:rPr>
            <a:t>ОСУДАРСТВЕННЫХ ВНЕБЮДЖЕТНЫХ ФОНДОВ РФ</a:t>
          </a:r>
          <a:r>
            <a: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400" dirty="0">
            <a:solidFill>
              <a:srgbClr val="002060"/>
            </a:solidFill>
          </a:endParaRPr>
        </a:p>
      </dgm:t>
    </dgm:pt>
    <dgm:pt modelId="{ABA9420F-6BAF-47BB-A9C4-9F3DDF11101C}" type="parTrans" cxnId="{94912EDA-4524-4103-8A6B-5CA0D585825C}">
      <dgm:prSet/>
      <dgm:spPr/>
      <dgm:t>
        <a:bodyPr/>
        <a:lstStyle/>
        <a:p>
          <a:endParaRPr lang="ru-RU"/>
        </a:p>
      </dgm:t>
    </dgm:pt>
    <dgm:pt modelId="{562396EE-792F-4B3A-B38F-ED596E6BEB05}" type="sibTrans" cxnId="{94912EDA-4524-4103-8A6B-5CA0D585825C}">
      <dgm:prSet/>
      <dgm:spPr/>
      <dgm:t>
        <a:bodyPr/>
        <a:lstStyle/>
        <a:p>
          <a:endParaRPr lang="ru-RU"/>
        </a:p>
      </dgm:t>
    </dgm:pt>
    <dgm:pt modelId="{63E5D36D-5EC1-4331-B91F-0597AB2F8127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МУНИЦИПАЛЬНЫЙ УРОВЕНЬ: </a:t>
          </a:r>
          <a:r>
            <a: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муниципальных районов; бюджеты муниципальных  округов; бюджеты городских округов; бюджеты городских округов с внутригородским делением; бюджеты внутригородских  муниципальных образований городов Федерального значения </a:t>
          </a:r>
          <a:r>
            <a:rPr lang="ru-RU" alt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Москвы,Санкт</a:t>
          </a:r>
          <a:r>
            <a: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-Петербурга и </a:t>
          </a:r>
          <a:r>
            <a:rPr lang="ru-RU" sz="1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Севастополя, </a:t>
          </a:r>
          <a:r>
            <a:rPr lang="ru-RU" altLang="ru-RU" sz="1600" dirty="0">
              <a:solidFill>
                <a:srgbClr val="002060"/>
              </a:solidFill>
              <a:latin typeface="Times New Roman" pitchFamily="18" charset="0"/>
            </a:rPr>
            <a:t>бюджеты городских и сельских поселений, бюджеты внутригородских районов.</a:t>
          </a:r>
          <a:endParaRPr lang="ru-RU" sz="1600" dirty="0">
            <a:solidFill>
              <a:srgbClr val="002060"/>
            </a:solidFill>
          </a:endParaRPr>
        </a:p>
      </dgm:t>
    </dgm:pt>
    <dgm:pt modelId="{54A47FA1-2F08-421A-8490-A9EE2A2559D7}" type="parTrans" cxnId="{2C62560E-7BDC-4A90-89C6-B58310D94D5E}">
      <dgm:prSet/>
      <dgm:spPr/>
      <dgm:t>
        <a:bodyPr/>
        <a:lstStyle/>
        <a:p>
          <a:endParaRPr lang="ru-RU"/>
        </a:p>
      </dgm:t>
    </dgm:pt>
    <dgm:pt modelId="{8B084CED-450B-40FE-B27E-9A2704939B97}" type="sibTrans" cxnId="{2C62560E-7BDC-4A90-89C6-B58310D94D5E}">
      <dgm:prSet/>
      <dgm:spPr/>
      <dgm:t>
        <a:bodyPr/>
        <a:lstStyle/>
        <a:p>
          <a:endParaRPr lang="ru-RU"/>
        </a:p>
      </dgm:t>
    </dgm:pt>
    <dgm:pt modelId="{30B867DD-388C-43F8-8146-E42267E8A943}" type="pres">
      <dgm:prSet presAssocID="{DD5E6A3A-FFEC-4E19-A929-FAB275729164}" presName="Name0" presStyleCnt="0">
        <dgm:presLayoutVars>
          <dgm:dir/>
          <dgm:animLvl val="lvl"/>
          <dgm:resizeHandles val="exact"/>
        </dgm:presLayoutVars>
      </dgm:prSet>
      <dgm:spPr/>
    </dgm:pt>
    <dgm:pt modelId="{2A4C5B00-7ECC-4C7D-8FB3-425260BD574D}" type="pres">
      <dgm:prSet presAssocID="{63E5D36D-5EC1-4331-B91F-0597AB2F8127}" presName="boxAndChildren" presStyleCnt="0"/>
      <dgm:spPr/>
    </dgm:pt>
    <dgm:pt modelId="{8672D220-BECA-4B2C-A9A7-691FAA68003E}" type="pres">
      <dgm:prSet presAssocID="{63E5D36D-5EC1-4331-B91F-0597AB2F8127}" presName="parentTextBox" presStyleLbl="node1" presStyleIdx="0" presStyleCnt="3" custLinFactNeighborX="-458" custLinFactNeighborY="823"/>
      <dgm:spPr/>
    </dgm:pt>
    <dgm:pt modelId="{5A79CBAD-BF6F-458C-BC02-F95871B7970E}" type="pres">
      <dgm:prSet presAssocID="{562396EE-792F-4B3A-B38F-ED596E6BEB05}" presName="sp" presStyleCnt="0"/>
      <dgm:spPr/>
    </dgm:pt>
    <dgm:pt modelId="{A5325912-29F4-4A0B-99E5-22EE9512B43E}" type="pres">
      <dgm:prSet presAssocID="{9D93146E-204A-4286-AF1C-83139FBCCABF}" presName="arrowAndChildren" presStyleCnt="0"/>
      <dgm:spPr/>
    </dgm:pt>
    <dgm:pt modelId="{A56CD3AE-D602-4B5F-98AF-E16C02AAC00F}" type="pres">
      <dgm:prSet presAssocID="{9D93146E-204A-4286-AF1C-83139FBCCABF}" presName="parentTextArrow" presStyleLbl="node1" presStyleIdx="1" presStyleCnt="3" custScaleY="99481" custLinFactNeighborX="1071" custLinFactNeighborY="-2371"/>
      <dgm:spPr/>
    </dgm:pt>
    <dgm:pt modelId="{BA62F413-1965-4185-93DB-6910AC2B0B58}" type="pres">
      <dgm:prSet presAssocID="{1F29482A-5BCC-43FD-85C8-06A3E5FB4C37}" presName="sp" presStyleCnt="0"/>
      <dgm:spPr/>
    </dgm:pt>
    <dgm:pt modelId="{76BFB1E2-A445-4FBB-89D3-D1C17E80C56B}" type="pres">
      <dgm:prSet presAssocID="{A8633913-374F-4B49-A28B-0DA7ADCD2343}" presName="arrowAndChildren" presStyleCnt="0"/>
      <dgm:spPr/>
    </dgm:pt>
    <dgm:pt modelId="{54ADC636-F187-477D-AC91-E983B128D49D}" type="pres">
      <dgm:prSet presAssocID="{A8633913-374F-4B49-A28B-0DA7ADCD2343}" presName="parentTextArrow" presStyleLbl="node1" presStyleIdx="2" presStyleCnt="3" custLinFactNeighborY="-4201"/>
      <dgm:spPr/>
    </dgm:pt>
  </dgm:ptLst>
  <dgm:cxnLst>
    <dgm:cxn modelId="{2C62560E-7BDC-4A90-89C6-B58310D94D5E}" srcId="{DD5E6A3A-FFEC-4E19-A929-FAB275729164}" destId="{63E5D36D-5EC1-4331-B91F-0597AB2F8127}" srcOrd="2" destOrd="0" parTransId="{54A47FA1-2F08-421A-8490-A9EE2A2559D7}" sibTransId="{8B084CED-450B-40FE-B27E-9A2704939B97}"/>
    <dgm:cxn modelId="{A2648E91-E72A-4580-B796-DAD0E90C74D7}" type="presOf" srcId="{9D93146E-204A-4286-AF1C-83139FBCCABF}" destId="{A56CD3AE-D602-4B5F-98AF-E16C02AAC00F}" srcOrd="0" destOrd="0" presId="urn:microsoft.com/office/officeart/2005/8/layout/process4"/>
    <dgm:cxn modelId="{53F73D9E-75C8-4A81-8342-B5E89A5F7A04}" type="presOf" srcId="{DD5E6A3A-FFEC-4E19-A929-FAB275729164}" destId="{30B867DD-388C-43F8-8146-E42267E8A943}" srcOrd="0" destOrd="0" presId="urn:microsoft.com/office/officeart/2005/8/layout/process4"/>
    <dgm:cxn modelId="{C38774A3-397E-4C99-81A2-AE93C6BD88A7}" type="presOf" srcId="{63E5D36D-5EC1-4331-B91F-0597AB2F8127}" destId="{8672D220-BECA-4B2C-A9A7-691FAA68003E}" srcOrd="0" destOrd="0" presId="urn:microsoft.com/office/officeart/2005/8/layout/process4"/>
    <dgm:cxn modelId="{94912EDA-4524-4103-8A6B-5CA0D585825C}" srcId="{DD5E6A3A-FFEC-4E19-A929-FAB275729164}" destId="{9D93146E-204A-4286-AF1C-83139FBCCABF}" srcOrd="1" destOrd="0" parTransId="{ABA9420F-6BAF-47BB-A9C4-9F3DDF11101C}" sibTransId="{562396EE-792F-4B3A-B38F-ED596E6BEB05}"/>
    <dgm:cxn modelId="{28CBD9F0-06F7-4A32-A1FD-654B2A95C2BB}" srcId="{DD5E6A3A-FFEC-4E19-A929-FAB275729164}" destId="{A8633913-374F-4B49-A28B-0DA7ADCD2343}" srcOrd="0" destOrd="0" parTransId="{AC66B7CF-E800-48BC-9E99-44D2D90B9119}" sibTransId="{1F29482A-5BCC-43FD-85C8-06A3E5FB4C37}"/>
    <dgm:cxn modelId="{DBD62FF9-930D-4005-886B-DF37478EAF07}" type="presOf" srcId="{A8633913-374F-4B49-A28B-0DA7ADCD2343}" destId="{54ADC636-F187-477D-AC91-E983B128D49D}" srcOrd="0" destOrd="0" presId="urn:microsoft.com/office/officeart/2005/8/layout/process4"/>
    <dgm:cxn modelId="{50D137BB-1A62-4B8E-BAF8-49660E6D87E7}" type="presParOf" srcId="{30B867DD-388C-43F8-8146-E42267E8A943}" destId="{2A4C5B00-7ECC-4C7D-8FB3-425260BD574D}" srcOrd="0" destOrd="0" presId="urn:microsoft.com/office/officeart/2005/8/layout/process4"/>
    <dgm:cxn modelId="{F00DAE9E-6CC5-4A6F-9774-CBA6B8F376FB}" type="presParOf" srcId="{2A4C5B00-7ECC-4C7D-8FB3-425260BD574D}" destId="{8672D220-BECA-4B2C-A9A7-691FAA68003E}" srcOrd="0" destOrd="0" presId="urn:microsoft.com/office/officeart/2005/8/layout/process4"/>
    <dgm:cxn modelId="{D237EA1C-216E-405D-8937-8E96A1E58DF1}" type="presParOf" srcId="{30B867DD-388C-43F8-8146-E42267E8A943}" destId="{5A79CBAD-BF6F-458C-BC02-F95871B7970E}" srcOrd="1" destOrd="0" presId="urn:microsoft.com/office/officeart/2005/8/layout/process4"/>
    <dgm:cxn modelId="{DEC6577B-4CC8-49D2-8268-01F7CFBB4619}" type="presParOf" srcId="{30B867DD-388C-43F8-8146-E42267E8A943}" destId="{A5325912-29F4-4A0B-99E5-22EE9512B43E}" srcOrd="2" destOrd="0" presId="urn:microsoft.com/office/officeart/2005/8/layout/process4"/>
    <dgm:cxn modelId="{AFF2B2C1-D570-4D0D-871C-AB8E0AFA6B7D}" type="presParOf" srcId="{A5325912-29F4-4A0B-99E5-22EE9512B43E}" destId="{A56CD3AE-D602-4B5F-98AF-E16C02AAC00F}" srcOrd="0" destOrd="0" presId="urn:microsoft.com/office/officeart/2005/8/layout/process4"/>
    <dgm:cxn modelId="{F0EAF594-F040-4B75-8448-C96F2798AD7E}" type="presParOf" srcId="{30B867DD-388C-43F8-8146-E42267E8A943}" destId="{BA62F413-1965-4185-93DB-6910AC2B0B58}" srcOrd="3" destOrd="0" presId="urn:microsoft.com/office/officeart/2005/8/layout/process4"/>
    <dgm:cxn modelId="{233FB27F-8347-484E-8E73-7FC68A39C328}" type="presParOf" srcId="{30B867DD-388C-43F8-8146-E42267E8A943}" destId="{76BFB1E2-A445-4FBB-89D3-D1C17E80C56B}" srcOrd="4" destOrd="0" presId="urn:microsoft.com/office/officeart/2005/8/layout/process4"/>
    <dgm:cxn modelId="{4C6242E4-611A-4713-BB82-EE825DE155D3}" type="presParOf" srcId="{76BFB1E2-A445-4FBB-89D3-D1C17E80C56B}" destId="{54ADC636-F187-477D-AC91-E983B128D4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506CDF-3F17-4EF9-A6A8-2321355D5CC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62A52-18C5-40AD-A672-8C9FB94AA0BD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ru-RU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на очередной финансовый год и плановый период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15955-34A7-4BBF-8D2F-C24F5857F14F}" type="parTrans" cxnId="{69F943EF-C058-427E-848E-6E36B7387834}">
      <dgm:prSet/>
      <dgm:spPr/>
      <dgm:t>
        <a:bodyPr/>
        <a:lstStyle/>
        <a:p>
          <a:endParaRPr lang="ru-RU"/>
        </a:p>
      </dgm:t>
    </dgm:pt>
    <dgm:pt modelId="{36B93C57-447E-467B-A66E-1953F7AA36CF}" type="sibTrans" cxnId="{69F943EF-C058-427E-848E-6E36B7387834}">
      <dgm:prSet/>
      <dgm:spPr/>
      <dgm:t>
        <a:bodyPr/>
        <a:lstStyle/>
        <a:p>
          <a:endParaRPr lang="ru-RU"/>
        </a:p>
      </dgm:t>
    </dgm:pt>
    <dgm:pt modelId="{4AB162E1-15E2-4FAE-A07D-A58569B1BA21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ru-RU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очередной финансовый год и плановый период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59B9B8-A4A5-41C9-AC69-E530D253322D}" type="parTrans" cxnId="{E28F01E6-6019-4AE6-9422-21BAEF5A9BF1}">
      <dgm:prSet/>
      <dgm:spPr/>
      <dgm:t>
        <a:bodyPr/>
        <a:lstStyle/>
        <a:p>
          <a:endParaRPr lang="ru-RU"/>
        </a:p>
      </dgm:t>
    </dgm:pt>
    <dgm:pt modelId="{F7448CBD-6109-4CD2-98A9-204E16A38B26}" type="sibTrans" cxnId="{E28F01E6-6019-4AE6-9422-21BAEF5A9BF1}">
      <dgm:prSet/>
      <dgm:spPr/>
      <dgm:t>
        <a:bodyPr/>
        <a:lstStyle/>
        <a:p>
          <a:endParaRPr lang="ru-RU"/>
        </a:p>
      </dgm:t>
    </dgm:pt>
    <dgm:pt modelId="{8BA3AC1A-38AC-44B9-A739-82989A7E819A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ru-RU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отчётности об исполнении бюджета предыдущего финансового года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91ED0E-200C-4758-9D3B-CE490299EE11}" type="parTrans" cxnId="{FE240D46-5BFE-4B32-BD41-BFBBC26EC62F}">
      <dgm:prSet/>
      <dgm:spPr/>
      <dgm:t>
        <a:bodyPr/>
        <a:lstStyle/>
        <a:p>
          <a:endParaRPr lang="ru-RU"/>
        </a:p>
      </dgm:t>
    </dgm:pt>
    <dgm:pt modelId="{95EABE13-A2D2-4BA6-99D9-84430E11FB63}" type="sibTrans" cxnId="{FE240D46-5BFE-4B32-BD41-BFBBC26EC62F}">
      <dgm:prSet/>
      <dgm:spPr/>
      <dgm:t>
        <a:bodyPr/>
        <a:lstStyle/>
        <a:p>
          <a:endParaRPr lang="ru-RU"/>
        </a:p>
      </dgm:t>
    </dgm:pt>
    <dgm:pt modelId="{0EAC1135-4AED-4368-91B9-10EAF31C3D3C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 отчёта об исполнении бюджета  предыдущего финансового года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F257A-024D-434A-B6BF-F8A724169B81}" type="parTrans" cxnId="{5899581C-E1E0-4950-9A73-5C88F9F49560}">
      <dgm:prSet/>
      <dgm:spPr/>
      <dgm:t>
        <a:bodyPr/>
        <a:lstStyle/>
        <a:p>
          <a:endParaRPr lang="ru-RU"/>
        </a:p>
      </dgm:t>
    </dgm:pt>
    <dgm:pt modelId="{D81C4756-9CDC-4414-9646-A5F1304DAB44}" type="sibTrans" cxnId="{5899581C-E1E0-4950-9A73-5C88F9F49560}">
      <dgm:prSet/>
      <dgm:spPr/>
      <dgm:t>
        <a:bodyPr/>
        <a:lstStyle/>
        <a:p>
          <a:endParaRPr lang="ru-RU"/>
        </a:p>
      </dgm:t>
    </dgm:pt>
    <dgm:pt modelId="{6CBC9A05-6335-487E-A3D6-EB8A8A0976D5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очередной финансовый год и плановый период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71231-BD79-4BA5-8A2F-B769990EE33B}" type="sibTrans" cxnId="{59E9DDE8-930E-4E3D-BEA6-996DA96F7746}">
      <dgm:prSet/>
      <dgm:spPr/>
      <dgm:t>
        <a:bodyPr/>
        <a:lstStyle/>
        <a:p>
          <a:endParaRPr lang="ru-RU"/>
        </a:p>
      </dgm:t>
    </dgm:pt>
    <dgm:pt modelId="{B4861B91-6C2E-4D6B-BCAE-6706771AA19D}" type="parTrans" cxnId="{59E9DDE8-930E-4E3D-BEA6-996DA96F7746}">
      <dgm:prSet/>
      <dgm:spPr/>
      <dgm:t>
        <a:bodyPr/>
        <a:lstStyle/>
        <a:p>
          <a:endParaRPr lang="ru-RU"/>
        </a:p>
      </dgm:t>
    </dgm:pt>
    <dgm:pt modelId="{3C29E281-7D64-4DAE-A3CF-119EE53A24D7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текущего финансового года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5AC1B-3266-445D-B94D-D1E3F7FC8CD4}" type="sibTrans" cxnId="{35841341-2728-442E-8A27-94FDDA724428}">
      <dgm:prSet/>
      <dgm:spPr/>
      <dgm:t>
        <a:bodyPr/>
        <a:lstStyle/>
        <a:p>
          <a:endParaRPr lang="ru-RU"/>
        </a:p>
      </dgm:t>
    </dgm:pt>
    <dgm:pt modelId="{83315722-34D1-4154-B9FC-2ED9D08E9E18}" type="parTrans" cxnId="{35841341-2728-442E-8A27-94FDDA724428}">
      <dgm:prSet/>
      <dgm:spPr/>
      <dgm:t>
        <a:bodyPr/>
        <a:lstStyle/>
        <a:p>
          <a:endParaRPr lang="ru-RU"/>
        </a:p>
      </dgm:t>
    </dgm:pt>
    <dgm:pt modelId="{376B4FA5-CBCC-4482-A535-3444178FF528}" type="pres">
      <dgm:prSet presAssocID="{5C506CDF-3F17-4EF9-A6A8-2321355D5CCA}" presName="Name0" presStyleCnt="0">
        <dgm:presLayoutVars>
          <dgm:dir/>
          <dgm:animLvl val="lvl"/>
          <dgm:resizeHandles val="exact"/>
        </dgm:presLayoutVars>
      </dgm:prSet>
      <dgm:spPr/>
    </dgm:pt>
    <dgm:pt modelId="{46786400-6A85-41FA-AD97-D65DE7C01438}" type="pres">
      <dgm:prSet presAssocID="{0EAC1135-4AED-4368-91B9-10EAF31C3D3C}" presName="boxAndChildren" presStyleCnt="0"/>
      <dgm:spPr/>
    </dgm:pt>
    <dgm:pt modelId="{F3BA7AD3-EBC2-41E7-8821-4D5D522C6632}" type="pres">
      <dgm:prSet presAssocID="{0EAC1135-4AED-4368-91B9-10EAF31C3D3C}" presName="parentTextBox" presStyleLbl="node1" presStyleIdx="0" presStyleCnt="6" custLinFactNeighborX="339" custLinFactNeighborY="-1975"/>
      <dgm:spPr/>
    </dgm:pt>
    <dgm:pt modelId="{C83E92AC-3EE0-4BC1-ABF8-C954EB28AE3B}" type="pres">
      <dgm:prSet presAssocID="{95EABE13-A2D2-4BA6-99D9-84430E11FB63}" presName="sp" presStyleCnt="0"/>
      <dgm:spPr/>
    </dgm:pt>
    <dgm:pt modelId="{42883C9E-C12A-472F-863C-EFF3DAC23C9F}" type="pres">
      <dgm:prSet presAssocID="{8BA3AC1A-38AC-44B9-A739-82989A7E819A}" presName="arrowAndChildren" presStyleCnt="0"/>
      <dgm:spPr/>
    </dgm:pt>
    <dgm:pt modelId="{CF5D17BB-1FF8-4BF3-9A70-C6167A68BD40}" type="pres">
      <dgm:prSet presAssocID="{8BA3AC1A-38AC-44B9-A739-82989A7E819A}" presName="parentTextArrow" presStyleLbl="node1" presStyleIdx="1" presStyleCnt="6" custLinFactNeighborX="-339"/>
      <dgm:spPr/>
    </dgm:pt>
    <dgm:pt modelId="{998790E6-2894-410D-9E09-CC9211EF4F55}" type="pres">
      <dgm:prSet presAssocID="{8385AC1B-3266-445D-B94D-D1E3F7FC8CD4}" presName="sp" presStyleCnt="0"/>
      <dgm:spPr/>
    </dgm:pt>
    <dgm:pt modelId="{A3079C0D-4ECF-4E69-B882-B139CAABE67C}" type="pres">
      <dgm:prSet presAssocID="{3C29E281-7D64-4DAE-A3CF-119EE53A24D7}" presName="arrowAndChildren" presStyleCnt="0"/>
      <dgm:spPr/>
    </dgm:pt>
    <dgm:pt modelId="{5C083093-5B63-4571-8FF8-ED053EEE04FD}" type="pres">
      <dgm:prSet presAssocID="{3C29E281-7D64-4DAE-A3CF-119EE53A24D7}" presName="parentTextArrow" presStyleLbl="node1" presStyleIdx="2" presStyleCnt="6" custLinFactNeighborX="-113"/>
      <dgm:spPr/>
    </dgm:pt>
    <dgm:pt modelId="{95772208-513D-4B83-AA7F-BA4A45431E74}" type="pres">
      <dgm:prSet presAssocID="{F7448CBD-6109-4CD2-98A9-204E16A38B26}" presName="sp" presStyleCnt="0"/>
      <dgm:spPr/>
    </dgm:pt>
    <dgm:pt modelId="{7945CEFA-1F00-4828-A683-449EEDADE582}" type="pres">
      <dgm:prSet presAssocID="{4AB162E1-15E2-4FAE-A07D-A58569B1BA21}" presName="arrowAndChildren" presStyleCnt="0"/>
      <dgm:spPr/>
    </dgm:pt>
    <dgm:pt modelId="{353CB45F-5053-4532-A143-827F2915F743}" type="pres">
      <dgm:prSet presAssocID="{4AB162E1-15E2-4FAE-A07D-A58569B1BA21}" presName="parentTextArrow" presStyleLbl="node1" presStyleIdx="3" presStyleCnt="6"/>
      <dgm:spPr/>
    </dgm:pt>
    <dgm:pt modelId="{BE3C8538-755F-4324-AC7E-AA8C20216796}" type="pres">
      <dgm:prSet presAssocID="{13E71231-BD79-4BA5-8A2F-B769990EE33B}" presName="sp" presStyleCnt="0"/>
      <dgm:spPr/>
    </dgm:pt>
    <dgm:pt modelId="{F9E79817-83A4-44BC-A241-CCC003007C08}" type="pres">
      <dgm:prSet presAssocID="{6CBC9A05-6335-487E-A3D6-EB8A8A0976D5}" presName="arrowAndChildren" presStyleCnt="0"/>
      <dgm:spPr/>
    </dgm:pt>
    <dgm:pt modelId="{60773382-327A-42FB-95D5-9076CE370B60}" type="pres">
      <dgm:prSet presAssocID="{6CBC9A05-6335-487E-A3D6-EB8A8A0976D5}" presName="parentTextArrow" presStyleLbl="node1" presStyleIdx="4" presStyleCnt="6"/>
      <dgm:spPr/>
    </dgm:pt>
    <dgm:pt modelId="{4173F905-9F71-4516-AE10-8F0555E336A7}" type="pres">
      <dgm:prSet presAssocID="{36B93C57-447E-467B-A66E-1953F7AA36CF}" presName="sp" presStyleCnt="0"/>
      <dgm:spPr/>
    </dgm:pt>
    <dgm:pt modelId="{BF01499E-C3A9-4C4E-8EBA-DA65942E8ECE}" type="pres">
      <dgm:prSet presAssocID="{4D562A52-18C5-40AD-A672-8C9FB94AA0BD}" presName="arrowAndChildren" presStyleCnt="0"/>
      <dgm:spPr/>
    </dgm:pt>
    <dgm:pt modelId="{C4300070-5D87-415F-A414-6B6931451B67}" type="pres">
      <dgm:prSet presAssocID="{4D562A52-18C5-40AD-A672-8C9FB94AA0BD}" presName="parentTextArrow" presStyleLbl="node1" presStyleIdx="5" presStyleCnt="6" custLinFactNeighborX="1662" custLinFactNeighborY="1549"/>
      <dgm:spPr/>
    </dgm:pt>
  </dgm:ptLst>
  <dgm:cxnLst>
    <dgm:cxn modelId="{CD622B15-A9D1-456D-A83B-AF26258F0FC3}" type="presOf" srcId="{0EAC1135-4AED-4368-91B9-10EAF31C3D3C}" destId="{F3BA7AD3-EBC2-41E7-8821-4D5D522C6632}" srcOrd="0" destOrd="0" presId="urn:microsoft.com/office/officeart/2005/8/layout/process4"/>
    <dgm:cxn modelId="{5899581C-E1E0-4950-9A73-5C88F9F49560}" srcId="{5C506CDF-3F17-4EF9-A6A8-2321355D5CCA}" destId="{0EAC1135-4AED-4368-91B9-10EAF31C3D3C}" srcOrd="5" destOrd="0" parTransId="{182F257A-024D-434A-B6BF-F8A724169B81}" sibTransId="{D81C4756-9CDC-4414-9646-A5F1304DAB44}"/>
    <dgm:cxn modelId="{2B2F3A24-C898-474E-AC5C-43336E01183C}" type="presOf" srcId="{4AB162E1-15E2-4FAE-A07D-A58569B1BA21}" destId="{353CB45F-5053-4532-A143-827F2915F743}" srcOrd="0" destOrd="0" presId="urn:microsoft.com/office/officeart/2005/8/layout/process4"/>
    <dgm:cxn modelId="{35841341-2728-442E-8A27-94FDDA724428}" srcId="{5C506CDF-3F17-4EF9-A6A8-2321355D5CCA}" destId="{3C29E281-7D64-4DAE-A3CF-119EE53A24D7}" srcOrd="3" destOrd="0" parTransId="{83315722-34D1-4154-B9FC-2ED9D08E9E18}" sibTransId="{8385AC1B-3266-445D-B94D-D1E3F7FC8CD4}"/>
    <dgm:cxn modelId="{FE240D46-5BFE-4B32-BD41-BFBBC26EC62F}" srcId="{5C506CDF-3F17-4EF9-A6A8-2321355D5CCA}" destId="{8BA3AC1A-38AC-44B9-A739-82989A7E819A}" srcOrd="4" destOrd="0" parTransId="{2991ED0E-200C-4758-9D3B-CE490299EE11}" sibTransId="{95EABE13-A2D2-4BA6-99D9-84430E11FB63}"/>
    <dgm:cxn modelId="{75745157-BB20-454B-87CC-13882276A641}" type="presOf" srcId="{6CBC9A05-6335-487E-A3D6-EB8A8A0976D5}" destId="{60773382-327A-42FB-95D5-9076CE370B60}" srcOrd="0" destOrd="0" presId="urn:microsoft.com/office/officeart/2005/8/layout/process4"/>
    <dgm:cxn modelId="{E50A4899-F9B8-44FA-9ED8-DCA5AB76B2FD}" type="presOf" srcId="{4D562A52-18C5-40AD-A672-8C9FB94AA0BD}" destId="{C4300070-5D87-415F-A414-6B6931451B67}" srcOrd="0" destOrd="0" presId="urn:microsoft.com/office/officeart/2005/8/layout/process4"/>
    <dgm:cxn modelId="{64874CD8-F2F8-4B23-8126-FE685A85FA2D}" type="presOf" srcId="{8BA3AC1A-38AC-44B9-A739-82989A7E819A}" destId="{CF5D17BB-1FF8-4BF3-9A70-C6167A68BD40}" srcOrd="0" destOrd="0" presId="urn:microsoft.com/office/officeart/2005/8/layout/process4"/>
    <dgm:cxn modelId="{6F29A7DC-658B-46FF-9568-C81FDDCB3B99}" type="presOf" srcId="{5C506CDF-3F17-4EF9-A6A8-2321355D5CCA}" destId="{376B4FA5-CBCC-4482-A535-3444178FF528}" srcOrd="0" destOrd="0" presId="urn:microsoft.com/office/officeart/2005/8/layout/process4"/>
    <dgm:cxn modelId="{E28F01E6-6019-4AE6-9422-21BAEF5A9BF1}" srcId="{5C506CDF-3F17-4EF9-A6A8-2321355D5CCA}" destId="{4AB162E1-15E2-4FAE-A07D-A58569B1BA21}" srcOrd="2" destOrd="0" parTransId="{7259B9B8-A4A5-41C9-AC69-E530D253322D}" sibTransId="{F7448CBD-6109-4CD2-98A9-204E16A38B26}"/>
    <dgm:cxn modelId="{59E9DDE8-930E-4E3D-BEA6-996DA96F7746}" srcId="{5C506CDF-3F17-4EF9-A6A8-2321355D5CCA}" destId="{6CBC9A05-6335-487E-A3D6-EB8A8A0976D5}" srcOrd="1" destOrd="0" parTransId="{B4861B91-6C2E-4D6B-BCAE-6706771AA19D}" sibTransId="{13E71231-BD79-4BA5-8A2F-B769990EE33B}"/>
    <dgm:cxn modelId="{69F943EF-C058-427E-848E-6E36B7387834}" srcId="{5C506CDF-3F17-4EF9-A6A8-2321355D5CCA}" destId="{4D562A52-18C5-40AD-A672-8C9FB94AA0BD}" srcOrd="0" destOrd="0" parTransId="{58615955-34A7-4BBF-8D2F-C24F5857F14F}" sibTransId="{36B93C57-447E-467B-A66E-1953F7AA36CF}"/>
    <dgm:cxn modelId="{ED9E56F0-B97D-4DDA-A59A-261931F349B4}" type="presOf" srcId="{3C29E281-7D64-4DAE-A3CF-119EE53A24D7}" destId="{5C083093-5B63-4571-8FF8-ED053EEE04FD}" srcOrd="0" destOrd="0" presId="urn:microsoft.com/office/officeart/2005/8/layout/process4"/>
    <dgm:cxn modelId="{D17660FB-A9E0-4BBD-97EC-B88F4B2DA0DD}" type="presParOf" srcId="{376B4FA5-CBCC-4482-A535-3444178FF528}" destId="{46786400-6A85-41FA-AD97-D65DE7C01438}" srcOrd="0" destOrd="0" presId="urn:microsoft.com/office/officeart/2005/8/layout/process4"/>
    <dgm:cxn modelId="{F17B4658-F34A-4CDC-9623-3850D6A75E8E}" type="presParOf" srcId="{46786400-6A85-41FA-AD97-D65DE7C01438}" destId="{F3BA7AD3-EBC2-41E7-8821-4D5D522C6632}" srcOrd="0" destOrd="0" presId="urn:microsoft.com/office/officeart/2005/8/layout/process4"/>
    <dgm:cxn modelId="{9DB45609-6366-41CB-A794-E562C3CCFA7F}" type="presParOf" srcId="{376B4FA5-CBCC-4482-A535-3444178FF528}" destId="{C83E92AC-3EE0-4BC1-ABF8-C954EB28AE3B}" srcOrd="1" destOrd="0" presId="urn:microsoft.com/office/officeart/2005/8/layout/process4"/>
    <dgm:cxn modelId="{4C39C3BB-E7F9-404B-84F0-2D0ACA6FC354}" type="presParOf" srcId="{376B4FA5-CBCC-4482-A535-3444178FF528}" destId="{42883C9E-C12A-472F-863C-EFF3DAC23C9F}" srcOrd="2" destOrd="0" presId="urn:microsoft.com/office/officeart/2005/8/layout/process4"/>
    <dgm:cxn modelId="{68E10C6A-D9C5-44BC-8713-75467B616080}" type="presParOf" srcId="{42883C9E-C12A-472F-863C-EFF3DAC23C9F}" destId="{CF5D17BB-1FF8-4BF3-9A70-C6167A68BD40}" srcOrd="0" destOrd="0" presId="urn:microsoft.com/office/officeart/2005/8/layout/process4"/>
    <dgm:cxn modelId="{7CD0EE92-BD7A-4BA8-AC44-28F5AA045670}" type="presParOf" srcId="{376B4FA5-CBCC-4482-A535-3444178FF528}" destId="{998790E6-2894-410D-9E09-CC9211EF4F55}" srcOrd="3" destOrd="0" presId="urn:microsoft.com/office/officeart/2005/8/layout/process4"/>
    <dgm:cxn modelId="{FCBFCAEE-3778-44F7-86C2-73C61C414C80}" type="presParOf" srcId="{376B4FA5-CBCC-4482-A535-3444178FF528}" destId="{A3079C0D-4ECF-4E69-B882-B139CAABE67C}" srcOrd="4" destOrd="0" presId="urn:microsoft.com/office/officeart/2005/8/layout/process4"/>
    <dgm:cxn modelId="{3788A862-DC35-4B9A-A038-BB599D8FE2C4}" type="presParOf" srcId="{A3079C0D-4ECF-4E69-B882-B139CAABE67C}" destId="{5C083093-5B63-4571-8FF8-ED053EEE04FD}" srcOrd="0" destOrd="0" presId="urn:microsoft.com/office/officeart/2005/8/layout/process4"/>
    <dgm:cxn modelId="{6D54BF74-6F1B-4CC5-92A0-FC05C2218CAB}" type="presParOf" srcId="{376B4FA5-CBCC-4482-A535-3444178FF528}" destId="{95772208-513D-4B83-AA7F-BA4A45431E74}" srcOrd="5" destOrd="0" presId="urn:microsoft.com/office/officeart/2005/8/layout/process4"/>
    <dgm:cxn modelId="{7102935B-C19A-4C2F-B8F9-C38E678F9917}" type="presParOf" srcId="{376B4FA5-CBCC-4482-A535-3444178FF528}" destId="{7945CEFA-1F00-4828-A683-449EEDADE582}" srcOrd="6" destOrd="0" presId="urn:microsoft.com/office/officeart/2005/8/layout/process4"/>
    <dgm:cxn modelId="{541F0AC3-BAEA-44F8-9C66-12ADA3B65EBE}" type="presParOf" srcId="{7945CEFA-1F00-4828-A683-449EEDADE582}" destId="{353CB45F-5053-4532-A143-827F2915F743}" srcOrd="0" destOrd="0" presId="urn:microsoft.com/office/officeart/2005/8/layout/process4"/>
    <dgm:cxn modelId="{13EBAC9D-6163-4CA2-A61B-88BCF5886B38}" type="presParOf" srcId="{376B4FA5-CBCC-4482-A535-3444178FF528}" destId="{BE3C8538-755F-4324-AC7E-AA8C20216796}" srcOrd="7" destOrd="0" presId="urn:microsoft.com/office/officeart/2005/8/layout/process4"/>
    <dgm:cxn modelId="{0FDE8CD5-2ABF-486A-94F2-E47D394EB31D}" type="presParOf" srcId="{376B4FA5-CBCC-4482-A535-3444178FF528}" destId="{F9E79817-83A4-44BC-A241-CCC003007C08}" srcOrd="8" destOrd="0" presId="urn:microsoft.com/office/officeart/2005/8/layout/process4"/>
    <dgm:cxn modelId="{AFFD3851-1699-4D98-92BE-4D71142C33E1}" type="presParOf" srcId="{F9E79817-83A4-44BC-A241-CCC003007C08}" destId="{60773382-327A-42FB-95D5-9076CE370B60}" srcOrd="0" destOrd="0" presId="urn:microsoft.com/office/officeart/2005/8/layout/process4"/>
    <dgm:cxn modelId="{36AD1122-D229-4468-8062-63495B7B02C3}" type="presParOf" srcId="{376B4FA5-CBCC-4482-A535-3444178FF528}" destId="{4173F905-9F71-4516-AE10-8F0555E336A7}" srcOrd="9" destOrd="0" presId="urn:microsoft.com/office/officeart/2005/8/layout/process4"/>
    <dgm:cxn modelId="{C3C6353F-C52B-48B7-BA75-6A93277837A0}" type="presParOf" srcId="{376B4FA5-CBCC-4482-A535-3444178FF528}" destId="{BF01499E-C3A9-4C4E-8EBA-DA65942E8ECE}" srcOrd="10" destOrd="0" presId="urn:microsoft.com/office/officeart/2005/8/layout/process4"/>
    <dgm:cxn modelId="{BE2170E9-1CF4-44A7-BAAC-9E61CF4E4087}" type="presParOf" srcId="{BF01499E-C3A9-4C4E-8EBA-DA65942E8ECE}" destId="{C4300070-5D87-415F-A414-6B6931451B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06D3A-284C-4BB2-BA3E-F18EA8454501}">
      <dsp:nvSpPr>
        <dsp:cNvPr id="0" name=""/>
        <dsp:cNvSpPr/>
      </dsp:nvSpPr>
      <dsp:spPr>
        <a:xfrm>
          <a:off x="0" y="22593"/>
          <a:ext cx="10843846" cy="882481"/>
        </a:xfrm>
        <a:prstGeom prst="roundRect">
          <a:avLst/>
        </a:prstGeom>
        <a:solidFill>
          <a:schemeClr val="accent3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43079" y="65672"/>
        <a:ext cx="10757688" cy="796323"/>
      </dsp:txXfrm>
    </dsp:sp>
    <dsp:sp modelId="{0FA2640B-62AD-473B-B5A3-88BD8D1BB083}">
      <dsp:nvSpPr>
        <dsp:cNvPr id="0" name=""/>
        <dsp:cNvSpPr/>
      </dsp:nvSpPr>
      <dsp:spPr>
        <a:xfrm>
          <a:off x="0" y="1031964"/>
          <a:ext cx="10843846" cy="972175"/>
        </a:xfrm>
        <a:prstGeom prst="roundRect">
          <a:avLst/>
        </a:prstGeom>
        <a:solidFill>
          <a:srgbClr val="00B0F0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None/>
          </a:pPr>
          <a:r>
            <a:rPr lang="ru-RU" alt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</a:t>
          </a:r>
          <a:r>
            <a:rPr lang="ru-RU" altLang="ru-RU" sz="24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Травковского</a:t>
          </a:r>
          <a:r>
            <a:rPr lang="ru-RU" alt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47458" y="1079422"/>
        <a:ext cx="10748930" cy="877259"/>
      </dsp:txXfrm>
    </dsp:sp>
    <dsp:sp modelId="{82063CC6-3075-46B5-964B-3FA8ADAC5DB2}">
      <dsp:nvSpPr>
        <dsp:cNvPr id="0" name=""/>
        <dsp:cNvSpPr/>
      </dsp:nvSpPr>
      <dsp:spPr>
        <a:xfrm>
          <a:off x="0" y="2234369"/>
          <a:ext cx="10843846" cy="895039"/>
        </a:xfrm>
        <a:prstGeom prst="roundRect">
          <a:avLst/>
        </a:prstGeom>
        <a:solidFill>
          <a:schemeClr val="accent3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None/>
          </a:pPr>
          <a:r>
            <a:rPr lang="ru-RU" alt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 </a:t>
          </a:r>
          <a:r>
            <a:rPr lang="ru-RU" altLang="ru-RU" sz="24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Травковского</a:t>
          </a:r>
          <a:r>
            <a:rPr lang="ru-RU" alt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</a:p>
      </dsp:txBody>
      <dsp:txXfrm>
        <a:off x="43692" y="2278061"/>
        <a:ext cx="10756462" cy="807655"/>
      </dsp:txXfrm>
    </dsp:sp>
    <dsp:sp modelId="{A482AE5C-03D9-413A-BF64-8849C0C074B7}">
      <dsp:nvSpPr>
        <dsp:cNvPr id="0" name=""/>
        <dsp:cNvSpPr/>
      </dsp:nvSpPr>
      <dsp:spPr>
        <a:xfrm>
          <a:off x="4445" y="3307968"/>
          <a:ext cx="10834954" cy="1215793"/>
        </a:xfrm>
        <a:prstGeom prst="roundRect">
          <a:avLst/>
        </a:prstGeom>
        <a:solidFill>
          <a:srgbClr val="00B0F0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None/>
          </a:pPr>
          <a:r>
            <a:rPr lang="ru-RU" alt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 Боровичского муниципального района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63795" y="3367318"/>
        <a:ext cx="10716254" cy="1097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2D220-BECA-4B2C-A9A7-691FAA68003E}">
      <dsp:nvSpPr>
        <dsp:cNvPr id="0" name=""/>
        <dsp:cNvSpPr/>
      </dsp:nvSpPr>
      <dsp:spPr>
        <a:xfrm>
          <a:off x="0" y="4000025"/>
          <a:ext cx="9203560" cy="1316037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МУНИЦИПАЛЬНЫЙ УРОВЕНЬ: </a:t>
          </a:r>
          <a:r>
            <a:rPr lang="ru-RU" alt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муниципальных районов; бюджеты муниципальных  округов; бюджеты городских округов; бюджеты городских округов с внутригородским делением; бюджеты внутригородских  муниципальных образований городов Федерального значения </a:t>
          </a:r>
          <a:r>
            <a:rPr lang="ru-RU" alt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Москвы,Санкт</a:t>
          </a:r>
          <a:r>
            <a:rPr lang="ru-RU" alt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-Петербурга и </a:t>
          </a: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Севастополя, </a:t>
          </a:r>
          <a:r>
            <a:rPr lang="ru-RU" altLang="ru-RU" sz="1600" kern="1200" dirty="0">
              <a:solidFill>
                <a:srgbClr val="002060"/>
              </a:solidFill>
              <a:latin typeface="Times New Roman" pitchFamily="18" charset="0"/>
            </a:rPr>
            <a:t>бюджеты городских и сельских поселений, бюджеты внутригородских районов.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0" y="4000025"/>
        <a:ext cx="9203560" cy="1316037"/>
      </dsp:txXfrm>
    </dsp:sp>
    <dsp:sp modelId="{A56CD3AE-D602-4B5F-98AF-E16C02AAC00F}">
      <dsp:nvSpPr>
        <dsp:cNvPr id="0" name=""/>
        <dsp:cNvSpPr/>
      </dsp:nvSpPr>
      <dsp:spPr>
        <a:xfrm rot="10800000">
          <a:off x="0" y="1957274"/>
          <a:ext cx="9203560" cy="2013560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РЕГИОНАЛЬНЫЙ УРОВЕНЬ: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СУБЪЕКТОВ РФ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БЮДЖЕТЫ ТЕРРИТОРИАЛЬНЫХ Г</a:t>
          </a:r>
          <a:r>
            <a:rPr lang="ru-RU" altLang="ru-RU" sz="1400" b="0" kern="1200" dirty="0">
              <a:solidFill>
                <a:srgbClr val="002060"/>
              </a:solidFill>
              <a:latin typeface="Times New Roman" pitchFamily="18" charset="0"/>
            </a:rPr>
            <a:t>ОСУДАРСТВЕННЫХ ВНЕБЮДЖЕТНЫХ ФОНДОВ РФ</a:t>
          </a:r>
          <a:r>
            <a:rPr lang="ru-RU" sz="14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400" kern="1200" dirty="0">
            <a:solidFill>
              <a:srgbClr val="002060"/>
            </a:solidFill>
          </a:endParaRPr>
        </a:p>
      </dsp:txBody>
      <dsp:txXfrm rot="10800000">
        <a:off x="0" y="1957274"/>
        <a:ext cx="9203560" cy="1308351"/>
      </dsp:txXfrm>
    </dsp:sp>
    <dsp:sp modelId="{54ADC636-F187-477D-AC91-E983B128D49D}">
      <dsp:nvSpPr>
        <dsp:cNvPr id="0" name=""/>
        <dsp:cNvSpPr/>
      </dsp:nvSpPr>
      <dsp:spPr>
        <a:xfrm rot="10800000">
          <a:off x="0" y="0"/>
          <a:ext cx="9203560" cy="2024065"/>
        </a:xfrm>
        <a:prstGeom prst="upArrowCallout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ru-RU" alt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УРОВЕНЬ</a:t>
          </a:r>
          <a:r>
            <a:rPr lang="ru-RU" altLang="ru-RU" sz="1600" b="0" kern="1200" dirty="0">
              <a:solidFill>
                <a:srgbClr val="002060"/>
              </a:solidFill>
              <a:latin typeface="Times New Roman" pitchFamily="18" charset="0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ru-RU" altLang="ru-RU" sz="1400" b="0" kern="1200" dirty="0">
              <a:solidFill>
                <a:srgbClr val="002060"/>
              </a:solidFill>
              <a:latin typeface="Times New Roman" pitchFamily="18" charset="0"/>
            </a:rPr>
            <a:t>-  ФЕДЕРАЛЬНЫЙ БЮДЖЕТ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Tx/>
            <a:buNone/>
          </a:pPr>
          <a:r>
            <a:rPr lang="ru-RU" altLang="ru-RU" sz="1400" b="0" kern="1200" dirty="0">
              <a:solidFill>
                <a:srgbClr val="002060"/>
              </a:solidFill>
              <a:latin typeface="Times New Roman" pitchFamily="18" charset="0"/>
            </a:rPr>
            <a:t>- БЮДЖЕТЫ ГОСУДАРСТВЕННЫХ ВНЕБЮДЖЕТНЫХ ФОНДОВ РФ</a:t>
          </a:r>
          <a:endParaRPr lang="ru-RU" sz="1400" kern="1200" dirty="0">
            <a:solidFill>
              <a:srgbClr val="002060"/>
            </a:solidFill>
          </a:endParaRPr>
        </a:p>
      </dsp:txBody>
      <dsp:txXfrm rot="10800000">
        <a:off x="0" y="0"/>
        <a:ext cx="9203560" cy="1315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A7AD3-EBC2-41E7-8821-4D5D522C6632}">
      <dsp:nvSpPr>
        <dsp:cNvPr id="0" name=""/>
        <dsp:cNvSpPr/>
      </dsp:nvSpPr>
      <dsp:spPr>
        <a:xfrm>
          <a:off x="0" y="4510713"/>
          <a:ext cx="10379880" cy="593567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en-US" sz="21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 отчёта об исполнении бюджета  предыдущего финансового года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10713"/>
        <a:ext cx="10379880" cy="593567"/>
      </dsp:txXfrm>
    </dsp:sp>
    <dsp:sp modelId="{CF5D17BB-1FF8-4BF3-9A70-C6167A68BD40}">
      <dsp:nvSpPr>
        <dsp:cNvPr id="0" name=""/>
        <dsp:cNvSpPr/>
      </dsp:nvSpPr>
      <dsp:spPr>
        <a:xfrm rot="10800000">
          <a:off x="0" y="3618433"/>
          <a:ext cx="10379880" cy="912906"/>
        </a:xfrm>
        <a:prstGeom prst="upArrowCallout">
          <a:avLst/>
        </a:prstGeom>
        <a:solidFill>
          <a:schemeClr val="accent3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en-US" sz="21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отчётности об исполнении бюджета предыдущего финансового года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618433"/>
        <a:ext cx="10379880" cy="593179"/>
      </dsp:txXfrm>
    </dsp:sp>
    <dsp:sp modelId="{5C083093-5B63-4571-8FF8-ED053EEE04FD}">
      <dsp:nvSpPr>
        <dsp:cNvPr id="0" name=""/>
        <dsp:cNvSpPr/>
      </dsp:nvSpPr>
      <dsp:spPr>
        <a:xfrm rot="10800000">
          <a:off x="0" y="2714430"/>
          <a:ext cx="10379880" cy="912906"/>
        </a:xfrm>
        <a:prstGeom prst="upArrowCallout">
          <a:avLst/>
        </a:prstGeom>
        <a:solidFill>
          <a:srgbClr val="00B0F0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en-US" sz="21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текущего финансового года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714430"/>
        <a:ext cx="10379880" cy="593179"/>
      </dsp:txXfrm>
    </dsp:sp>
    <dsp:sp modelId="{353CB45F-5053-4532-A143-827F2915F743}">
      <dsp:nvSpPr>
        <dsp:cNvPr id="0" name=""/>
        <dsp:cNvSpPr/>
      </dsp:nvSpPr>
      <dsp:spPr>
        <a:xfrm rot="10800000">
          <a:off x="0" y="1810427"/>
          <a:ext cx="10379880" cy="912906"/>
        </a:xfrm>
        <a:prstGeom prst="upArrowCallout">
          <a:avLst/>
        </a:prstGeom>
        <a:solidFill>
          <a:schemeClr val="accent3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en-US" sz="21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очередной финансовый год и плановый период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810427"/>
        <a:ext cx="10379880" cy="593179"/>
      </dsp:txXfrm>
    </dsp:sp>
    <dsp:sp modelId="{60773382-327A-42FB-95D5-9076CE370B60}">
      <dsp:nvSpPr>
        <dsp:cNvPr id="0" name=""/>
        <dsp:cNvSpPr/>
      </dsp:nvSpPr>
      <dsp:spPr>
        <a:xfrm rot="10800000">
          <a:off x="0" y="906424"/>
          <a:ext cx="10379880" cy="912906"/>
        </a:xfrm>
        <a:prstGeom prst="upArrowCallout">
          <a:avLst/>
        </a:prstGeom>
        <a:solidFill>
          <a:srgbClr val="00B0F0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en-US" sz="21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очередной финансовый год и плановый период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906424"/>
        <a:ext cx="10379880" cy="593179"/>
      </dsp:txXfrm>
    </dsp:sp>
    <dsp:sp modelId="{C4300070-5D87-415F-A414-6B6931451B67}">
      <dsp:nvSpPr>
        <dsp:cNvPr id="0" name=""/>
        <dsp:cNvSpPr/>
      </dsp:nvSpPr>
      <dsp:spPr>
        <a:xfrm rot="10800000">
          <a:off x="0" y="16562"/>
          <a:ext cx="10379880" cy="912906"/>
        </a:xfrm>
        <a:prstGeom prst="upArrowCallout">
          <a:avLst/>
        </a:prstGeom>
        <a:solidFill>
          <a:schemeClr val="accent3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en-US" sz="21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на очередной финансовый год и плановый период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6562"/>
        <a:ext cx="10379880" cy="593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3E7C-F821-4EB5-AF99-9BBCB8140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C2CF2-4DF6-4E42-BCEE-93593F739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7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C2CF2-4DF6-4E42-BCEE-93593F7393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49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C2CF2-4DF6-4E42-BCEE-93593F73938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5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C2CF2-4DF6-4E42-BCEE-93593F73938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3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C2CF2-4DF6-4E42-BCEE-93593F7393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5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C2CF2-4DF6-4E42-BCEE-93593F7393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C2CF2-4DF6-4E42-BCEE-93593F7393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3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C2CF2-4DF6-4E42-BCEE-93593F7393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0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C2CF2-4DF6-4E42-BCEE-93593F73938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1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C2CF2-4DF6-4E42-BCEE-93593F73938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4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C2CF2-4DF6-4E42-BCEE-93593F7393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9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C2CF2-4DF6-4E42-BCEE-93593F73938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1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6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7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34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73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614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242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8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38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53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6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121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270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0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3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390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20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1370-E719-46EB-8FF4-00C454D72D2B}" type="datetimeFigureOut">
              <a:rPr lang="ru-RU" smtClean="0"/>
              <a:t>29.11.2024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C588C0-C3FA-4D51-AEF5-9A49A9AB6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8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kovoadm.gosuslugi.ru/ofitsialno/dokumenty/proekty/proekty-resheniy-2024-go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trava58@ramble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8809C-95B0-4F8C-9F86-887B29940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83465"/>
            <a:ext cx="9067800" cy="1545336"/>
          </a:xfrm>
        </p:spPr>
        <p:txBody>
          <a:bodyPr>
            <a:normAutofit fontScale="90000"/>
          </a:bodyPr>
          <a:lstStyle/>
          <a:p>
            <a:pPr algn="ctr"/>
            <a:b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3B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 ДЛЯ ГРАЖДАН</a:t>
            </a:r>
            <a:b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3B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0CC3F7-CFD9-4182-8867-50E6F4FA6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348154"/>
            <a:ext cx="9067800" cy="208084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ru-RU" altLang="ru-RU" sz="32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</a:t>
            </a:r>
            <a:r>
              <a:rPr kumimoji="0" lang="ru-RU" altLang="ru-RU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роекту</a:t>
            </a:r>
            <a:r>
              <a:rPr kumimoji="0" lang="ru-RU" altLang="ru-RU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бюджета </a:t>
            </a:r>
            <a:r>
              <a:rPr kumimoji="0" lang="ru-RU" altLang="ru-RU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Травковского</a:t>
            </a:r>
            <a:r>
              <a:rPr kumimoji="0" lang="ru-RU" altLang="ru-RU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сельского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</a:t>
            </a:r>
            <a:r>
              <a:rPr kumimoji="0" lang="ru-RU" altLang="ru-RU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2025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плановый период 2026 и 2027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ABFDB6-8B38-45CE-9D93-988972CBF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7" y="3730535"/>
            <a:ext cx="6822830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610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92" y="545123"/>
            <a:ext cx="10761784" cy="7561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756523"/>
              </p:ext>
            </p:extLst>
          </p:nvPr>
        </p:nvGraphicFramePr>
        <p:xfrm>
          <a:off x="808891" y="2022232"/>
          <a:ext cx="10427677" cy="4097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1759">
                  <a:extLst>
                    <a:ext uri="{9D8B030D-6E8A-4147-A177-3AD203B41FA5}">
                      <a16:colId xmlns:a16="http://schemas.microsoft.com/office/drawing/2014/main" val="1964106400"/>
                    </a:ext>
                  </a:extLst>
                </a:gridCol>
                <a:gridCol w="1623674">
                  <a:extLst>
                    <a:ext uri="{9D8B030D-6E8A-4147-A177-3AD203B41FA5}">
                      <a16:colId xmlns:a16="http://schemas.microsoft.com/office/drawing/2014/main" val="2859973804"/>
                    </a:ext>
                  </a:extLst>
                </a:gridCol>
                <a:gridCol w="1481122">
                  <a:extLst>
                    <a:ext uri="{9D8B030D-6E8A-4147-A177-3AD203B41FA5}">
                      <a16:colId xmlns:a16="http://schemas.microsoft.com/office/drawing/2014/main" val="1299133349"/>
                    </a:ext>
                  </a:extLst>
                </a:gridCol>
                <a:gridCol w="1481122">
                  <a:extLst>
                    <a:ext uri="{9D8B030D-6E8A-4147-A177-3AD203B41FA5}">
                      <a16:colId xmlns:a16="http://schemas.microsoft.com/office/drawing/2014/main" val="2842524069"/>
                    </a:ext>
                  </a:extLst>
                </a:gridCol>
              </a:tblGrid>
              <a:tr h="8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Наименование доходов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84857"/>
                  </a:ext>
                </a:extLst>
              </a:tr>
              <a:tr h="8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04460"/>
                  </a:ext>
                </a:extLst>
              </a:tr>
              <a:tr h="8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Налоговые и неналоговые доходы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1634,00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1449,7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1753,5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444926"/>
                  </a:ext>
                </a:extLst>
              </a:tr>
              <a:tr h="8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Безвозмездные поступления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6751,41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5246,595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5224,14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62129"/>
                  </a:ext>
                </a:extLst>
              </a:tr>
              <a:tr h="819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Всего доходов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8385,41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6 696,295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6 977,64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2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41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214" y="187569"/>
            <a:ext cx="7327971" cy="879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18643"/>
              </p:ext>
            </p:extLst>
          </p:nvPr>
        </p:nvGraphicFramePr>
        <p:xfrm>
          <a:off x="923519" y="1266093"/>
          <a:ext cx="10344965" cy="4994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1512">
                  <a:extLst>
                    <a:ext uri="{9D8B030D-6E8A-4147-A177-3AD203B41FA5}">
                      <a16:colId xmlns:a16="http://schemas.microsoft.com/office/drawing/2014/main" val="348810982"/>
                    </a:ext>
                  </a:extLst>
                </a:gridCol>
                <a:gridCol w="1501151">
                  <a:extLst>
                    <a:ext uri="{9D8B030D-6E8A-4147-A177-3AD203B41FA5}">
                      <a16:colId xmlns:a16="http://schemas.microsoft.com/office/drawing/2014/main" val="3281598840"/>
                    </a:ext>
                  </a:extLst>
                </a:gridCol>
                <a:gridCol w="1501151">
                  <a:extLst>
                    <a:ext uri="{9D8B030D-6E8A-4147-A177-3AD203B41FA5}">
                      <a16:colId xmlns:a16="http://schemas.microsoft.com/office/drawing/2014/main" val="4163896602"/>
                    </a:ext>
                  </a:extLst>
                </a:gridCol>
                <a:gridCol w="1501151">
                  <a:extLst>
                    <a:ext uri="{9D8B030D-6E8A-4147-A177-3AD203B41FA5}">
                      <a16:colId xmlns:a16="http://schemas.microsoft.com/office/drawing/2014/main" val="658547466"/>
                    </a:ext>
                  </a:extLst>
                </a:gridCol>
              </a:tblGrid>
              <a:tr h="42746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Наименование доходов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645863"/>
                  </a:ext>
                </a:extLst>
              </a:tr>
              <a:tr h="650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36348"/>
                  </a:ext>
                </a:extLst>
              </a:tr>
              <a:tr h="11623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НАЛОГОВЫЕ И НЕНАЛОГОВЫЕ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 – ВСЕГО, тыс. рублей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1634,0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1449,7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1753,5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372977"/>
                  </a:ext>
                </a:extLst>
              </a:tr>
              <a:tr h="4274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Налог на доходы физических лиц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6750"/>
                  </a:ext>
                </a:extLst>
              </a:tr>
              <a:tr h="4274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 от уплаты акцизов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1183,0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469308"/>
                  </a:ext>
                </a:extLst>
              </a:tr>
              <a:tr h="6166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Налог на имущество физических лиц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43045"/>
                  </a:ext>
                </a:extLst>
              </a:tr>
              <a:tr h="4274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Земельный налог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98980"/>
                  </a:ext>
                </a:extLst>
              </a:tr>
              <a:tr h="4274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Государственная пошлина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76162"/>
                  </a:ext>
                </a:extLst>
              </a:tr>
              <a:tr h="4274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Инициативные платежи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92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0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30BA7-610A-4F23-862E-F0C5E7B9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62" y="0"/>
            <a:ext cx="10415752" cy="1324303"/>
          </a:xfrm>
        </p:spPr>
        <p:txBody>
          <a:bodyPr/>
          <a:lstStyle/>
          <a:p>
            <a:br>
              <a:rPr lang="ru-R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b="1" i="0" u="none" strike="noStrike" baseline="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0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44F59-C3A8-4275-9B38-218FC314FA0A}"/>
              </a:ext>
            </a:extLst>
          </p:cNvPr>
          <p:cNvSpPr txBox="1"/>
          <p:nvPr/>
        </p:nvSpPr>
        <p:spPr>
          <a:xfrm>
            <a:off x="672662" y="1135117"/>
            <a:ext cx="1041575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b="1" i="0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</a:t>
            </a:r>
            <a:r>
              <a:rPr lang="ru-RU" sz="2000" b="1" i="0" u="none" strike="noStrike" baseline="0" dirty="0">
                <a:solidFill>
                  <a:srgbClr val="001F5F"/>
                </a:solidFill>
                <a:latin typeface="Arial" panose="020B0604020202020204" pitchFamily="34" charset="0"/>
              </a:rPr>
              <a:t>тв </a:t>
            </a:r>
            <a:r>
              <a:rPr lang="ru-RU" sz="2000" b="1" i="0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бюджетов </a:t>
            </a:r>
            <a:endParaRPr lang="ru-RU" sz="2000" b="1" i="0" u="none" strike="noStrike" baseline="0" dirty="0">
              <a:solidFill>
                <a:srgbClr val="4471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БЮДЖЕТА: </a:t>
            </a:r>
            <a:endParaRPr lang="ru-RU" sz="1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i="0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</a:t>
            </a:r>
            <a:endParaRPr lang="ru-RU" sz="2000" b="0" i="0" u="none" strike="noStrike" baseline="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i="0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 </a:t>
            </a:r>
            <a:endParaRPr lang="ru-RU" sz="2000" b="0" i="0" u="none" strike="noStrike" baseline="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i="0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программам, непрограммным направлениям деятельности </a:t>
            </a:r>
            <a:endParaRPr lang="ru-RU" sz="2000" b="0" i="0" u="none" strike="noStrike" baseline="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5DBDB2-9108-4DFC-8331-151B95302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2" y="4349342"/>
            <a:ext cx="10053952" cy="23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CFA7FF-2CCF-42A3-A148-7081B3F2636F}"/>
              </a:ext>
            </a:extLst>
          </p:cNvPr>
          <p:cNvSpPr txBox="1"/>
          <p:nvPr/>
        </p:nvSpPr>
        <p:spPr>
          <a:xfrm>
            <a:off x="2907323" y="3552093"/>
            <a:ext cx="6611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i="0" u="sng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классификации расходов бюджетов </a:t>
            </a:r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0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644" y="386862"/>
            <a:ext cx="10498017" cy="1283676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Структура  расходов  бюджета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Травковского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 сельского поселения по разделам классификации расходов, тыс. руб.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70356"/>
              </p:ext>
            </p:extLst>
          </p:nvPr>
        </p:nvGraphicFramePr>
        <p:xfrm>
          <a:off x="580293" y="1670540"/>
          <a:ext cx="11095894" cy="4941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3355">
                  <a:extLst>
                    <a:ext uri="{9D8B030D-6E8A-4147-A177-3AD203B41FA5}">
                      <a16:colId xmlns:a16="http://schemas.microsoft.com/office/drawing/2014/main" val="2417659876"/>
                    </a:ext>
                  </a:extLst>
                </a:gridCol>
                <a:gridCol w="1657007">
                  <a:extLst>
                    <a:ext uri="{9D8B030D-6E8A-4147-A177-3AD203B41FA5}">
                      <a16:colId xmlns:a16="http://schemas.microsoft.com/office/drawing/2014/main" val="1183604295"/>
                    </a:ext>
                  </a:extLst>
                </a:gridCol>
                <a:gridCol w="1652766">
                  <a:extLst>
                    <a:ext uri="{9D8B030D-6E8A-4147-A177-3AD203B41FA5}">
                      <a16:colId xmlns:a16="http://schemas.microsoft.com/office/drawing/2014/main" val="1409159958"/>
                    </a:ext>
                  </a:extLst>
                </a:gridCol>
                <a:gridCol w="1652766">
                  <a:extLst>
                    <a:ext uri="{9D8B030D-6E8A-4147-A177-3AD203B41FA5}">
                      <a16:colId xmlns:a16="http://schemas.microsoft.com/office/drawing/2014/main" val="2830301896"/>
                    </a:ext>
                  </a:extLst>
                </a:gridCol>
              </a:tblGrid>
              <a:tr h="379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311601"/>
                  </a:ext>
                </a:extLst>
              </a:tr>
              <a:tr h="65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4 382 584,00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4 254 927,00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4 241 400,00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08182"/>
                  </a:ext>
                </a:extLst>
              </a:tr>
              <a:tr h="32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157 410,00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172 495,00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178 740,00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464"/>
                  </a:ext>
                </a:extLst>
              </a:tr>
              <a:tr h="653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223262"/>
                  </a:ext>
                </a:extLst>
              </a:tr>
              <a:tr h="65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2 349 500,00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1 881 000,00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2 172 000,00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289298"/>
                  </a:ext>
                </a:extLst>
              </a:tr>
              <a:tr h="65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хозяйство"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1 112 416,00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7 373,00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32271"/>
                  </a:ext>
                </a:extLst>
              </a:tr>
              <a:tr h="65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3 000,00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892048"/>
                  </a:ext>
                </a:extLst>
              </a:tr>
              <a:tr h="32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363 500,00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363 500,00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363 500,00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23925"/>
                  </a:ext>
                </a:extLst>
              </a:tr>
              <a:tr h="65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8 385 410,00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6 696 295,00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6 977 640,00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85232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6725" y="3006969"/>
            <a:ext cx="11961690" cy="15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3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385" y="211015"/>
            <a:ext cx="9900137" cy="10374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55840"/>
              </p:ext>
            </p:extLst>
          </p:nvPr>
        </p:nvGraphicFramePr>
        <p:xfrm>
          <a:off x="562710" y="1406769"/>
          <a:ext cx="11078305" cy="508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8755">
                  <a:extLst>
                    <a:ext uri="{9D8B030D-6E8A-4147-A177-3AD203B41FA5}">
                      <a16:colId xmlns:a16="http://schemas.microsoft.com/office/drawing/2014/main" val="4209603732"/>
                    </a:ext>
                  </a:extLst>
                </a:gridCol>
                <a:gridCol w="1721211">
                  <a:extLst>
                    <a:ext uri="{9D8B030D-6E8A-4147-A177-3AD203B41FA5}">
                      <a16:colId xmlns:a16="http://schemas.microsoft.com/office/drawing/2014/main" val="2471466312"/>
                    </a:ext>
                  </a:extLst>
                </a:gridCol>
                <a:gridCol w="1716805">
                  <a:extLst>
                    <a:ext uri="{9D8B030D-6E8A-4147-A177-3AD203B41FA5}">
                      <a16:colId xmlns:a16="http://schemas.microsoft.com/office/drawing/2014/main" val="3259085323"/>
                    </a:ext>
                  </a:extLst>
                </a:gridCol>
                <a:gridCol w="1561534">
                  <a:extLst>
                    <a:ext uri="{9D8B030D-6E8A-4147-A177-3AD203B41FA5}">
                      <a16:colId xmlns:a16="http://schemas.microsoft.com/office/drawing/2014/main" val="527949752"/>
                    </a:ext>
                  </a:extLst>
                </a:gridCol>
              </a:tblGrid>
              <a:tr h="556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320544"/>
                  </a:ext>
                </a:extLst>
              </a:tr>
              <a:tr h="1130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информационного общества в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Травковском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сельском поселении на 2025-2027 годы»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131 000,00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131 000,00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131 000,00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51144"/>
                  </a:ext>
                </a:extLst>
              </a:tr>
              <a:tr h="1130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малого и среднего предпринимательства на территории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Травковского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на 2023-2025 годы"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94527"/>
                  </a:ext>
                </a:extLst>
              </a:tr>
              <a:tr h="1130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"Обеспечение пожарной безопасности на территории 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Травковского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на 2023-2025 годы"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17 000,00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742491"/>
                  </a:ext>
                </a:extLst>
              </a:tr>
              <a:tr h="1130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"Повышение безопасности дорожного движения в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Травковском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сельском поселении на 2024-2026 годы"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2 349 500,00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1 831 600,00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4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35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154" y="492370"/>
            <a:ext cx="9759460" cy="11430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тыс. руб.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8122"/>
              </p:ext>
            </p:extLst>
          </p:nvPr>
        </p:nvGraphicFramePr>
        <p:xfrm>
          <a:off x="609600" y="2301265"/>
          <a:ext cx="11049000" cy="3448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1821">
                  <a:extLst>
                    <a:ext uri="{9D8B030D-6E8A-4147-A177-3AD203B41FA5}">
                      <a16:colId xmlns:a16="http://schemas.microsoft.com/office/drawing/2014/main" val="3554323646"/>
                    </a:ext>
                  </a:extLst>
                </a:gridCol>
                <a:gridCol w="1602625">
                  <a:extLst>
                    <a:ext uri="{9D8B030D-6E8A-4147-A177-3AD203B41FA5}">
                      <a16:colId xmlns:a16="http://schemas.microsoft.com/office/drawing/2014/main" val="560703822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2834020242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3964436463"/>
                    </a:ext>
                  </a:extLst>
                </a:gridCol>
              </a:tblGrid>
              <a:tr h="1195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целевая программа "Благоустройство территории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Травковского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на 2023-2025 годы"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1 112 416,00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33915"/>
                  </a:ext>
                </a:extLst>
              </a:tr>
              <a:tr h="159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"Основные направления развития молодежной политики, культуры и физической культуры в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Травковском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сельском поселении на 2023-2025  годы"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566370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по муниципальным программам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3 613 916,00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1 962 600,00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131 000,00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2" marR="51492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89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43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862" y="128955"/>
            <a:ext cx="10621107" cy="6799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40546"/>
              </p:ext>
            </p:extLst>
          </p:nvPr>
        </p:nvGraphicFramePr>
        <p:xfrm>
          <a:off x="773723" y="1078523"/>
          <a:ext cx="10585940" cy="5650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4850">
                  <a:extLst>
                    <a:ext uri="{9D8B030D-6E8A-4147-A177-3AD203B41FA5}">
                      <a16:colId xmlns:a16="http://schemas.microsoft.com/office/drawing/2014/main" val="2540333653"/>
                    </a:ext>
                  </a:extLst>
                </a:gridCol>
                <a:gridCol w="1564448">
                  <a:extLst>
                    <a:ext uri="{9D8B030D-6E8A-4147-A177-3AD203B41FA5}">
                      <a16:colId xmlns:a16="http://schemas.microsoft.com/office/drawing/2014/main" val="3904749606"/>
                    </a:ext>
                  </a:extLst>
                </a:gridCol>
                <a:gridCol w="1401897">
                  <a:extLst>
                    <a:ext uri="{9D8B030D-6E8A-4147-A177-3AD203B41FA5}">
                      <a16:colId xmlns:a16="http://schemas.microsoft.com/office/drawing/2014/main" val="907548828"/>
                    </a:ext>
                  </a:extLst>
                </a:gridCol>
                <a:gridCol w="1494745">
                  <a:extLst>
                    <a:ext uri="{9D8B030D-6E8A-4147-A177-3AD203B41FA5}">
                      <a16:colId xmlns:a16="http://schemas.microsoft.com/office/drawing/2014/main" val="2687428070"/>
                    </a:ext>
                  </a:extLst>
                </a:gridCol>
              </a:tblGrid>
              <a:tr h="27930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Проект бюджета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47446"/>
                  </a:ext>
                </a:extLst>
              </a:tr>
              <a:tr h="479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623424"/>
                  </a:ext>
                </a:extLst>
              </a:tr>
              <a:tr h="274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тыс. рублей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6751,41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5246,595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5224,14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29319"/>
                  </a:ext>
                </a:extLst>
              </a:tr>
              <a:tr h="8622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сельских поселений на выравнивание бюджетной обеспеченности из бюджетов муниципальных районов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5048,9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4024,0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3995,3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986882"/>
                  </a:ext>
                </a:extLst>
              </a:tr>
              <a:tr h="568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и сельских поселений на формирование муниципальных дорожных фондов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1484,0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989,0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06359"/>
                  </a:ext>
                </a:extLst>
              </a:tr>
              <a:tr h="14502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государственных полномочий по определению перечня должностных лиц, уполномоченных составлять протоколы об административных правонарушениях в отношении граждан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74771"/>
                  </a:ext>
                </a:extLst>
              </a:tr>
              <a:tr h="862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возмещение по содержанию штатных единиц, осуществляющих переданные отдельные государственные полномочия области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824161"/>
                  </a:ext>
                </a:extLst>
              </a:tr>
              <a:tr h="8746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бюджетам на осуществление государственных полномочий по первичному воинскому учету, на территориях, где отсутствуют военные комиссариаты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157,41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172,495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178,74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3" marR="40993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06864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27388" y="1951195"/>
            <a:ext cx="116590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1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3DD59F-DE37-4D44-A623-1FF9AA96C5D2}"/>
              </a:ext>
            </a:extLst>
          </p:cNvPr>
          <p:cNvSpPr txBox="1"/>
          <p:nvPr/>
        </p:nvSpPr>
        <p:spPr>
          <a:xfrm>
            <a:off x="457200" y="1266091"/>
            <a:ext cx="10773508" cy="2486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084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FF9EF-3462-42C8-A213-06E27935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831" y="187571"/>
            <a:ext cx="7785171" cy="79716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31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 бюджета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7196B-55B8-4EBD-A7C4-F66C8E0ABF50}"/>
              </a:ext>
            </a:extLst>
          </p:cNvPr>
          <p:cNvSpPr txBox="1"/>
          <p:nvPr/>
        </p:nvSpPr>
        <p:spPr>
          <a:xfrm>
            <a:off x="820615" y="1125414"/>
            <a:ext cx="1056249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000" b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декабря 2024 года в 17.10  Администрация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2000" b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бюджета </a:t>
            </a:r>
            <a:r>
              <a:rPr lang="ru-RU" sz="2000" b="1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sz="2000" b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2026 и 2027 годов </a:t>
            </a:r>
            <a:endParaRPr lang="ru-RU" sz="2000" b="0" u="none" strike="noStrike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Травково, ул. Совхозная, д. 5а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224A6-DEE6-40F3-AE23-C48DB480308E}"/>
              </a:ext>
            </a:extLst>
          </p:cNvPr>
          <p:cNvSpPr txBox="1"/>
          <p:nvPr/>
        </p:nvSpPr>
        <p:spPr>
          <a:xfrm>
            <a:off x="621323" y="2774193"/>
            <a:ext cx="1110822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sz="20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</a:t>
            </a:r>
            <a:r>
              <a:rPr lang="ru-RU" sz="2000" b="1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sz="20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20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 бюджета  </a:t>
            </a:r>
            <a:r>
              <a:rPr lang="ru-RU" sz="2000" b="1" u="none" strike="noStrike" baseline="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sz="20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на 2025 год и на плановый период 2026 и 2027 годов» опубликован в бюллетене «Официальный вестник </a:t>
            </a:r>
            <a:r>
              <a:rPr lang="ru-RU" sz="2000" b="1" u="none" strike="noStrike" baseline="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sz="20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от 15.11.2024 г. № 16, в электронном виде размещен на сайте Администрации </a:t>
            </a:r>
            <a:r>
              <a:rPr lang="ru-RU" sz="20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0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адресу: </a:t>
            </a:r>
            <a:r>
              <a:rPr lang="en-US" sz="2000" b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https://travkovoadm.gosuslugi.ru/ofitsialno/dokumenty/proekty/proekty-resheniy-2024-god/</a:t>
            </a:r>
            <a:endParaRPr lang="ru-RU" sz="2000" b="1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предложения по проекту бюджета </a:t>
            </a:r>
            <a:r>
              <a:rPr lang="ru-RU" sz="2000" b="1" u="none" strike="noStrike" baseline="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sz="20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 2025 год и на плановый период 2026 и 2027 годов принимаются в письменном виде по адресу электронной почты: </a:t>
            </a:r>
            <a:r>
              <a:rPr lang="en-US" sz="2000" b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trava58@rambler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20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0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декабря 202</a:t>
            </a:r>
            <a:r>
              <a:rPr lang="en-US" sz="20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000" b="1" i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8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A77CE73-4167-4275-8164-BC67801F4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796125"/>
              </p:ext>
            </p:extLst>
          </p:nvPr>
        </p:nvGraphicFramePr>
        <p:xfrm>
          <a:off x="738554" y="1711569"/>
          <a:ext cx="10843846" cy="454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503ABC-9E81-4EAE-8E7B-163782A55F66}"/>
              </a:ext>
            </a:extLst>
          </p:cNvPr>
          <p:cNvSpPr txBox="1"/>
          <p:nvPr/>
        </p:nvSpPr>
        <p:spPr>
          <a:xfrm>
            <a:off x="328246" y="175846"/>
            <a:ext cx="112541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altLang="ru-RU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Травковского</a:t>
            </a: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составляется и утверждается на трёхлетний период и основывается на: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7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EF92-01CF-4390-A5D0-7F2D774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2" y="252248"/>
            <a:ext cx="9270124" cy="7672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Гражданин и его участие в бюджетном процессе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943DA34-67F8-4DA2-ACFC-B7C81FB46736}"/>
              </a:ext>
            </a:extLst>
          </p:cNvPr>
          <p:cNvSpPr/>
          <p:nvPr/>
        </p:nvSpPr>
        <p:spPr>
          <a:xfrm>
            <a:off x="1220518" y="3288474"/>
            <a:ext cx="3024341" cy="767257"/>
          </a:xfrm>
          <a:prstGeom prst="ellipse">
            <a:avLst/>
          </a:prstGeom>
          <a:solidFill>
            <a:srgbClr val="00B0F0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600" b="1" dirty="0">
                <a:solidFill>
                  <a:srgbClr val="003BC0"/>
                </a:solidFill>
                <a:latin typeface="Times New Roman" pitchFamily="18" charset="0"/>
              </a:rPr>
              <a:t>БЮДЖЕТ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E4814349-F502-4461-B931-A95B82D030A2}"/>
              </a:ext>
            </a:extLst>
          </p:cNvPr>
          <p:cNvSpPr/>
          <p:nvPr/>
        </p:nvSpPr>
        <p:spPr>
          <a:xfrm>
            <a:off x="1220517" y="4187842"/>
            <a:ext cx="3204337" cy="861847"/>
          </a:xfrm>
          <a:prstGeom prst="downArrow">
            <a:avLst>
              <a:gd name="adj1" fmla="val 50000"/>
              <a:gd name="adj2" fmla="val 47811"/>
            </a:avLst>
          </a:prstGeom>
          <a:solidFill>
            <a:schemeClr val="accent3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300" b="1" dirty="0">
                <a:solidFill>
                  <a:srgbClr val="003BC0"/>
                </a:solidFill>
                <a:latin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864DE5-4EB5-4617-AFE3-9A0D8512E2A3}"/>
              </a:ext>
            </a:extLst>
          </p:cNvPr>
          <p:cNvSpPr/>
          <p:nvPr/>
        </p:nvSpPr>
        <p:spPr>
          <a:xfrm>
            <a:off x="6970299" y="3904063"/>
            <a:ext cx="4359853" cy="1674013"/>
          </a:xfrm>
          <a:prstGeom prst="rect">
            <a:avLst/>
          </a:prstGeom>
          <a:solidFill>
            <a:schemeClr val="accent3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Публичные слушания по проекту бюджета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</a:rPr>
              <a:t>Травковского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 сельского поселения на очередной финансовый год и плановый период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4DB95-0D5D-492E-8843-B7A09CD8114C}"/>
              </a:ext>
            </a:extLst>
          </p:cNvPr>
          <p:cNvSpPr txBox="1"/>
          <p:nvPr/>
        </p:nvSpPr>
        <p:spPr>
          <a:xfrm>
            <a:off x="662152" y="957132"/>
            <a:ext cx="4782207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</a:rPr>
              <a:t>Помогает формировать доходную</a:t>
            </a:r>
          </a:p>
          <a:p>
            <a:pPr algn="ctr" eaLnBrk="1" hangingPunct="1"/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</a:rPr>
              <a:t>часть бюджета (налог на доходы физических лиц, доходы от продажи и  использования муниципального  имущества)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A0AAAEA0-BED5-42F8-BC58-428151899F5F}"/>
              </a:ext>
            </a:extLst>
          </p:cNvPr>
          <p:cNvSpPr/>
          <p:nvPr/>
        </p:nvSpPr>
        <p:spPr>
          <a:xfrm>
            <a:off x="1220520" y="2385849"/>
            <a:ext cx="3204336" cy="767256"/>
          </a:xfrm>
          <a:prstGeom prst="downArrow">
            <a:avLst>
              <a:gd name="adj1" fmla="val 50000"/>
              <a:gd name="adj2" fmla="val 52780"/>
            </a:avLst>
          </a:prstGeom>
          <a:solidFill>
            <a:schemeClr val="accent3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300" b="1" dirty="0">
                <a:solidFill>
                  <a:srgbClr val="003BC0"/>
                </a:solidFill>
                <a:latin typeface="Times New Roman" pitchFamily="18" charset="0"/>
              </a:rPr>
              <a:t>как налогоплательщик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E731C-98C5-4E0A-8690-9CEA3C5D7F31}"/>
              </a:ext>
            </a:extLst>
          </p:cNvPr>
          <p:cNvSpPr txBox="1"/>
          <p:nvPr/>
        </p:nvSpPr>
        <p:spPr>
          <a:xfrm flipH="1">
            <a:off x="546538" y="5141023"/>
            <a:ext cx="489782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</a:rPr>
              <a:t>Получает социальные гарантии - расходная часть бюджета (образование, культура, дорожная деятельность, жилищно-коммунальное хозяйство и др.)</a:t>
            </a: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77C32750-BD71-4677-A910-CE5B024DA053}"/>
              </a:ext>
            </a:extLst>
          </p:cNvPr>
          <p:cNvSpPr/>
          <p:nvPr/>
        </p:nvSpPr>
        <p:spPr>
          <a:xfrm>
            <a:off x="6621516" y="1177160"/>
            <a:ext cx="3804745" cy="1975946"/>
          </a:xfrm>
          <a:prstGeom prst="wedgeEllipseCallout">
            <a:avLst>
              <a:gd name="adj1" fmla="val 28259"/>
              <a:gd name="adj2" fmla="val 7521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влияния гражданина на состав бюджета        </a:t>
            </a:r>
          </a:p>
        </p:txBody>
      </p:sp>
    </p:spTree>
    <p:extLst>
      <p:ext uri="{BB962C8B-B14F-4D97-AF65-F5344CB8AC3E}">
        <p14:creationId xmlns:p14="http://schemas.microsoft.com/office/powerpoint/2010/main" val="382956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139F8-3DC6-4C80-B6D8-95F6EEF9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3" y="339969"/>
            <a:ext cx="10421815" cy="808894"/>
          </a:xfrm>
        </p:spPr>
        <p:txBody>
          <a:bodyPr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ПОНЯТИЯ И ТЕРМИНЫ ПРИМЕНЯЕМЫЕ ПРИСОСТАВЛЕНИИ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«БЮДЖЕТ ДЛЯ ГРАЖДАН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700688-8940-4928-BB7E-06CC8E189E4F}"/>
              </a:ext>
            </a:extLst>
          </p:cNvPr>
          <p:cNvSpPr txBox="1"/>
          <p:nvPr/>
        </p:nvSpPr>
        <p:spPr>
          <a:xfrm>
            <a:off x="457200" y="1242646"/>
            <a:ext cx="11101754" cy="5691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бюджета 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поступающие в бюджет денежные средства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бюджета 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  <a:endParaRPr lang="ru-RU" sz="18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Бюджетная система 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Консолидированный бюджет - 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 бюджета 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превышение расходов бюджета над его доходами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Профицит бюджета 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превышение доходов бюджета над его расходами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Бюджетный процесс 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8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544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3D3E7-FC71-4558-A8DE-23B266CA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24" y="294290"/>
            <a:ext cx="8538278" cy="72521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FAD9F82-6334-48B6-BB7D-68B6C180B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304973"/>
              </p:ext>
            </p:extLst>
          </p:nvPr>
        </p:nvGraphicFramePr>
        <p:xfrm>
          <a:off x="956441" y="1336985"/>
          <a:ext cx="9203560" cy="531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флаг">
            <a:extLst>
              <a:ext uri="{FF2B5EF4-FFF2-40B4-BE49-F238E27FC236}">
                <a16:creationId xmlns:a16="http://schemas.microsoft.com/office/drawing/2014/main" id="{A293D87B-120E-42F2-87A2-030E0CDA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53" y="60891"/>
            <a:ext cx="1403648" cy="1042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6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CF342-534A-4E46-BE0E-52E94B37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5" y="199292"/>
            <a:ext cx="7081786" cy="715107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Стадии бюджетного процесса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CFF4036-F39E-476C-ACCB-93E2BA835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734777"/>
              </p:ext>
            </p:extLst>
          </p:nvPr>
        </p:nvGraphicFramePr>
        <p:xfrm>
          <a:off x="733597" y="1184032"/>
          <a:ext cx="10379880" cy="511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07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035F2-B23E-4AB8-A14C-04E63C9F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134806"/>
            <a:ext cx="11793416" cy="1553441"/>
          </a:xfrm>
        </p:spPr>
        <p:txBody>
          <a:bodyPr>
            <a:normAutofit fontScale="90000"/>
          </a:bodyPr>
          <a:lstStyle/>
          <a:p>
            <a:br>
              <a:rPr lang="ru-R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800" b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местного самоуправления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CB4357-DFE9-4518-BCF0-4742ACEB0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95" y="1883508"/>
            <a:ext cx="1490832" cy="237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5A78C8-E8C2-4877-BCBD-438D32B9E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376" y="1991508"/>
            <a:ext cx="4032000" cy="226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9A808E-D7D1-4D39-B6A0-6F9947CB9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987" y="1883508"/>
            <a:ext cx="1836905" cy="237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AA72E0-38E6-4F60-85AE-60C4B137C81F}"/>
              </a:ext>
            </a:extLst>
          </p:cNvPr>
          <p:cNvSpPr txBox="1"/>
          <p:nvPr/>
        </p:nvSpPr>
        <p:spPr>
          <a:xfrm>
            <a:off x="1230924" y="4559604"/>
            <a:ext cx="27549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i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</a:p>
          <a:p>
            <a:r>
              <a:rPr lang="ru-RU" sz="1600" b="1" i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</a:t>
            </a:r>
          </a:p>
          <a:p>
            <a:r>
              <a:rPr lang="ru-RU" sz="1600" b="1" i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566721-3C9D-4D76-B44C-5437105A2DB8}"/>
              </a:ext>
            </a:extLst>
          </p:cNvPr>
          <p:cNvSpPr txBox="1"/>
          <p:nvPr/>
        </p:nvSpPr>
        <p:spPr>
          <a:xfrm rot="10800000" flipV="1">
            <a:off x="8206154" y="3949851"/>
            <a:ext cx="2321950" cy="155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600" b="1" i="0" u="none" strike="noStrike" baseline="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ru-RU" sz="16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i="1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выплачиваемые из бюджета денежные средства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8E67F-D37A-4FF5-B73A-0752ED779B5A}"/>
              </a:ext>
            </a:extLst>
          </p:cNvPr>
          <p:cNvSpPr txBox="1"/>
          <p:nvPr/>
        </p:nvSpPr>
        <p:spPr>
          <a:xfrm rot="10800000" flipV="1">
            <a:off x="937845" y="5690697"/>
            <a:ext cx="113596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основополагающее требование, предъявляемое при составлении и утверждении </a:t>
            </a:r>
            <a:r>
              <a:rPr lang="ru-RU" sz="24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1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862" y="368969"/>
            <a:ext cx="6601138" cy="508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Дефицит и профицит бюджета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32" y="1203159"/>
            <a:ext cx="9248251" cy="3069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69015" y="4323741"/>
            <a:ext cx="34993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</a:p>
          <a:p>
            <a:pPr algn="ctr"/>
            <a:r>
              <a:rPr lang="ru-RU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 больше расходов</a:t>
            </a:r>
            <a:r>
              <a:rPr lang="ru-RU" b="1" dirty="0">
                <a:solidFill>
                  <a:srgbClr val="001F5F"/>
                </a:solidFill>
                <a:latin typeface="Arial" panose="020B0604020202020204" pitchFamily="34" charset="0"/>
              </a:rPr>
              <a:t>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441937" y="4216700"/>
            <a:ext cx="4273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r>
              <a:rPr lang="ru-RU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(расходы больше доходов)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986" y="5310554"/>
            <a:ext cx="5656383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6787660" y="5310553"/>
            <a:ext cx="5046987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  <p:extLst>
      <p:ext uri="{BB962C8B-B14F-4D97-AF65-F5344CB8AC3E}">
        <p14:creationId xmlns:p14="http://schemas.microsoft.com/office/powerpoint/2010/main" val="126163151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</TotalTime>
  <Words>1323</Words>
  <Application>Microsoft Office PowerPoint</Application>
  <PresentationFormat>Широкоэкранный</PresentationFormat>
  <Paragraphs>247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 БЮДЖЕТ ДЛЯ ГРАЖДАН </vt:lpstr>
      <vt:lpstr> Публичные слушания по проекту  бюджета </vt:lpstr>
      <vt:lpstr>Презентация PowerPoint</vt:lpstr>
      <vt:lpstr>            Гражданин и его участие в бюджетном процессе</vt:lpstr>
      <vt:lpstr>ОСНОВНЫЕ ПОНЯТИЯ И ТЕРМИНЫ ПРИМЕНЯЕМЫЕ ПРИСОСТАВЛЕНИИ  «БЮДЖЕТ ДЛЯ ГРАЖДАН»</vt:lpstr>
      <vt:lpstr>Бюджетная система Российской Федерации</vt:lpstr>
      <vt:lpstr>       Стадии бюджетного процесса </vt:lpstr>
      <vt:lpstr> Бюджет - форма образования и расходования денежных средств, предназначенных для финансового обеспечения задач и функций местного самоуправления </vt:lpstr>
      <vt:lpstr>Дефицит и профицит бюджета</vt:lpstr>
      <vt:lpstr>Доходы бюджета Травковского сельского поселения</vt:lpstr>
      <vt:lpstr>Налоговые и неналоговые доходы Травковского сельского поселения </vt:lpstr>
      <vt:lpstr> РАСХОДЫ БЮДЖЕТА - выплачиваемые из бюджета денежные средства, за исключением средств, являющихся источниками финансирования дефицита бюджета </vt:lpstr>
      <vt:lpstr>Структура  расходов  бюджета Травковского сельского поселения по разделам классификации расходов, тыс. руб. </vt:lpstr>
      <vt:lpstr>Муниципальные программы Травковского сельского поселения, тыс. руб.</vt:lpstr>
      <vt:lpstr>Муниципальные программы Травковского сельского поселения, тыс. руб.</vt:lpstr>
      <vt:lpstr>Безвозмездные поступления в бюджет Травковского сельского поселения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122</cp:revision>
  <dcterms:created xsi:type="dcterms:W3CDTF">2024-11-27T12:52:11Z</dcterms:created>
  <dcterms:modified xsi:type="dcterms:W3CDTF">2024-11-29T12:19:06Z</dcterms:modified>
</cp:coreProperties>
</file>